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Canva Sans" panose="020B0604020202020204" charset="0"/>
      <p:regular r:id="rId33"/>
    </p:embeddedFont>
    <p:embeddedFont>
      <p:font typeface="Public Sans" panose="020B0604020202020204" charset="0"/>
      <p:regular r:id="rId34"/>
    </p:embeddedFont>
    <p:embeddedFont>
      <p:font typeface="Public Sans Bold" panose="020B0604020202020204" charset="0"/>
      <p:regular r:id="rId35"/>
    </p:embeddedFont>
    <p:embeddedFont>
      <p:font typeface="Public Sans Heavy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svg"/><Relationship Id="rId7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jpe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1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6.png"/><Relationship Id="rId4" Type="http://schemas.openxmlformats.org/officeDocument/2006/relationships/image" Target="../media/image19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23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25385">
            <a:off x="14409719" y="727907"/>
            <a:ext cx="6852099" cy="13439582"/>
            <a:chOff x="0" y="0"/>
            <a:chExt cx="1804668" cy="3539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68" cy="3539643"/>
            </a:xfrm>
            <a:custGeom>
              <a:avLst/>
              <a:gdLst/>
              <a:ahLst/>
              <a:cxnLst/>
              <a:rect l="l" t="t" r="r" b="b"/>
              <a:pathLst>
                <a:path w="1804668" h="3539643">
                  <a:moveTo>
                    <a:pt x="0" y="0"/>
                  </a:moveTo>
                  <a:lnTo>
                    <a:pt x="1804668" y="0"/>
                  </a:lnTo>
                  <a:lnTo>
                    <a:pt x="1804668" y="3539643"/>
                  </a:lnTo>
                  <a:lnTo>
                    <a:pt x="0" y="3539643"/>
                  </a:ln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4668" cy="357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25385">
            <a:off x="15893655" y="3666891"/>
            <a:ext cx="2333394" cy="6095190"/>
            <a:chOff x="0" y="0"/>
            <a:chExt cx="614556" cy="1605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556" cy="1605318"/>
            </a:xfrm>
            <a:custGeom>
              <a:avLst/>
              <a:gdLst/>
              <a:ahLst/>
              <a:cxnLst/>
              <a:rect l="l" t="t" r="r" b="b"/>
              <a:pathLst>
                <a:path w="614556" h="1605318">
                  <a:moveTo>
                    <a:pt x="0" y="0"/>
                  </a:moveTo>
                  <a:lnTo>
                    <a:pt x="614556" y="0"/>
                  </a:lnTo>
                  <a:lnTo>
                    <a:pt x="614556" y="1605318"/>
                  </a:lnTo>
                  <a:lnTo>
                    <a:pt x="0" y="160531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3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4556" cy="1643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6958141" y="4478021"/>
            <a:ext cx="2025649" cy="6095190"/>
            <a:chOff x="0" y="0"/>
            <a:chExt cx="533504" cy="1605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504" cy="1605318"/>
            </a:xfrm>
            <a:custGeom>
              <a:avLst/>
              <a:gdLst/>
              <a:ahLst/>
              <a:cxnLst/>
              <a:rect l="l" t="t" r="r" b="b"/>
              <a:pathLst>
                <a:path w="533504" h="1605318">
                  <a:moveTo>
                    <a:pt x="0" y="0"/>
                  </a:moveTo>
                  <a:lnTo>
                    <a:pt x="533504" y="0"/>
                  </a:lnTo>
                  <a:lnTo>
                    <a:pt x="533504" y="1605318"/>
                  </a:lnTo>
                  <a:lnTo>
                    <a:pt x="0" y="160531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3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3504" cy="1643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25385">
            <a:off x="14391550" y="-930236"/>
            <a:ext cx="1703373" cy="3752162"/>
            <a:chOff x="0" y="0"/>
            <a:chExt cx="448625" cy="9882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8625" cy="988224"/>
            </a:xfrm>
            <a:custGeom>
              <a:avLst/>
              <a:gdLst/>
              <a:ahLst/>
              <a:cxnLst/>
              <a:rect l="l" t="t" r="r" b="b"/>
              <a:pathLst>
                <a:path w="448625" h="988224">
                  <a:moveTo>
                    <a:pt x="0" y="0"/>
                  </a:moveTo>
                  <a:lnTo>
                    <a:pt x="448625" y="0"/>
                  </a:lnTo>
                  <a:lnTo>
                    <a:pt x="448625" y="988224"/>
                  </a:lnTo>
                  <a:lnTo>
                    <a:pt x="0" y="98822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8625" cy="102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25385">
            <a:off x="12910386" y="-967016"/>
            <a:ext cx="2107205" cy="3752162"/>
            <a:chOff x="0" y="0"/>
            <a:chExt cx="554984" cy="9882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4984" cy="988224"/>
            </a:xfrm>
            <a:custGeom>
              <a:avLst/>
              <a:gdLst/>
              <a:ahLst/>
              <a:cxnLst/>
              <a:rect l="l" t="t" r="r" b="b"/>
              <a:pathLst>
                <a:path w="554984" h="988224">
                  <a:moveTo>
                    <a:pt x="0" y="0"/>
                  </a:moveTo>
                  <a:lnTo>
                    <a:pt x="554984" y="0"/>
                  </a:lnTo>
                  <a:lnTo>
                    <a:pt x="554984" y="988224"/>
                  </a:lnTo>
                  <a:lnTo>
                    <a:pt x="0" y="98822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4984" cy="102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825385">
            <a:off x="11549736" y="7392881"/>
            <a:ext cx="2397977" cy="3752162"/>
            <a:chOff x="0" y="0"/>
            <a:chExt cx="631566" cy="9882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1566" cy="988224"/>
            </a:xfrm>
            <a:custGeom>
              <a:avLst/>
              <a:gdLst/>
              <a:ahLst/>
              <a:cxnLst/>
              <a:rect l="l" t="t" r="r" b="b"/>
              <a:pathLst>
                <a:path w="631566" h="988224">
                  <a:moveTo>
                    <a:pt x="0" y="0"/>
                  </a:moveTo>
                  <a:lnTo>
                    <a:pt x="631566" y="0"/>
                  </a:lnTo>
                  <a:lnTo>
                    <a:pt x="631566" y="988224"/>
                  </a:lnTo>
                  <a:lnTo>
                    <a:pt x="0" y="98822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31566" cy="102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231699" y="-518913"/>
            <a:ext cx="5058633" cy="5052310"/>
            <a:chOff x="0" y="0"/>
            <a:chExt cx="6744844" cy="67364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44844" cy="6736413"/>
            </a:xfrm>
            <a:custGeom>
              <a:avLst/>
              <a:gdLst/>
              <a:ahLst/>
              <a:cxnLst/>
              <a:rect l="l" t="t" r="r" b="b"/>
              <a:pathLst>
                <a:path w="6744844" h="6736413">
                  <a:moveTo>
                    <a:pt x="0" y="0"/>
                  </a:moveTo>
                  <a:lnTo>
                    <a:pt x="6744844" y="0"/>
                  </a:lnTo>
                  <a:lnTo>
                    <a:pt x="6744844" y="6736413"/>
                  </a:lnTo>
                  <a:lnTo>
                    <a:pt x="0" y="673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46352" y="286169"/>
              <a:ext cx="5878822" cy="5878822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3231720" y="6596523"/>
            <a:ext cx="3473915" cy="3469572"/>
            <a:chOff x="0" y="0"/>
            <a:chExt cx="4631886" cy="46260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31886" cy="4626096"/>
            </a:xfrm>
            <a:custGeom>
              <a:avLst/>
              <a:gdLst/>
              <a:ahLst/>
              <a:cxnLst/>
              <a:rect l="l" t="t" r="r" b="b"/>
              <a:pathLst>
                <a:path w="4631886" h="4626096">
                  <a:moveTo>
                    <a:pt x="0" y="0"/>
                  </a:moveTo>
                  <a:lnTo>
                    <a:pt x="4631886" y="0"/>
                  </a:lnTo>
                  <a:lnTo>
                    <a:pt x="4631886" y="4626096"/>
                  </a:lnTo>
                  <a:lnTo>
                    <a:pt x="0" y="4626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37850" y="196521"/>
              <a:ext cx="4037163" cy="403716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8056386" y="-1675338"/>
            <a:ext cx="3392108" cy="3387868"/>
            <a:chOff x="0" y="0"/>
            <a:chExt cx="4522811" cy="451715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22811" cy="4517158"/>
            </a:xfrm>
            <a:custGeom>
              <a:avLst/>
              <a:gdLst/>
              <a:ahLst/>
              <a:cxnLst/>
              <a:rect l="l" t="t" r="r" b="b"/>
              <a:pathLst>
                <a:path w="4522811" h="4517158">
                  <a:moveTo>
                    <a:pt x="0" y="0"/>
                  </a:moveTo>
                  <a:lnTo>
                    <a:pt x="4522811" y="0"/>
                  </a:lnTo>
                  <a:lnTo>
                    <a:pt x="4522811" y="4517158"/>
                  </a:lnTo>
                  <a:lnTo>
                    <a:pt x="0" y="4517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232249" y="191893"/>
              <a:ext cx="3942093" cy="394209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9477109" y="663596"/>
            <a:ext cx="1643808" cy="1641753"/>
            <a:chOff x="0" y="0"/>
            <a:chExt cx="2191744" cy="21890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91744" cy="2189004"/>
            </a:xfrm>
            <a:custGeom>
              <a:avLst/>
              <a:gdLst/>
              <a:ahLst/>
              <a:cxnLst/>
              <a:rect l="l" t="t" r="r" b="b"/>
              <a:pathLst>
                <a:path w="2191744" h="2189004">
                  <a:moveTo>
                    <a:pt x="0" y="0"/>
                  </a:moveTo>
                  <a:lnTo>
                    <a:pt x="2191744" y="0"/>
                  </a:lnTo>
                  <a:lnTo>
                    <a:pt x="2191744" y="2189004"/>
                  </a:lnTo>
                  <a:lnTo>
                    <a:pt x="0" y="2189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112547" y="92991"/>
              <a:ext cx="1910329" cy="191032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9963009" y="1142922"/>
            <a:ext cx="7875271" cy="7865427"/>
          </a:xfrm>
          <a:custGeom>
            <a:avLst/>
            <a:gdLst/>
            <a:ahLst/>
            <a:cxnLst/>
            <a:rect l="l" t="t" r="r" b="b"/>
            <a:pathLst>
              <a:path w="7875271" h="7865427">
                <a:moveTo>
                  <a:pt x="0" y="0"/>
                </a:moveTo>
                <a:lnTo>
                  <a:pt x="7875271" y="0"/>
                </a:lnTo>
                <a:lnTo>
                  <a:pt x="7875271" y="7865427"/>
                </a:lnTo>
                <a:lnTo>
                  <a:pt x="0" y="786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1" name="Group 41"/>
          <p:cNvGrpSpPr/>
          <p:nvPr/>
        </p:nvGrpSpPr>
        <p:grpSpPr>
          <a:xfrm>
            <a:off x="10367409" y="1477052"/>
            <a:ext cx="6864104" cy="686410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764812" y="1874455"/>
            <a:ext cx="6069297" cy="6069297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3974" r="-33974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6" name="AutoShape 46"/>
          <p:cNvSpPr/>
          <p:nvPr/>
        </p:nvSpPr>
        <p:spPr>
          <a:xfrm>
            <a:off x="1320491" y="7886603"/>
            <a:ext cx="8455108" cy="0"/>
          </a:xfrm>
          <a:prstGeom prst="line">
            <a:avLst/>
          </a:prstGeom>
          <a:ln w="114300" cap="rnd">
            <a:gradFill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7" name="Freeform 47"/>
          <p:cNvSpPr/>
          <p:nvPr/>
        </p:nvSpPr>
        <p:spPr>
          <a:xfrm>
            <a:off x="16831782" y="7920759"/>
            <a:ext cx="2444957" cy="2444957"/>
          </a:xfrm>
          <a:custGeom>
            <a:avLst/>
            <a:gdLst/>
            <a:ahLst/>
            <a:cxnLst/>
            <a:rect l="l" t="t" r="r" b="b"/>
            <a:pathLst>
              <a:path w="2444957" h="2444957">
                <a:moveTo>
                  <a:pt x="0" y="0"/>
                </a:moveTo>
                <a:lnTo>
                  <a:pt x="2444956" y="0"/>
                </a:lnTo>
                <a:lnTo>
                  <a:pt x="2444956" y="2444956"/>
                </a:lnTo>
                <a:lnTo>
                  <a:pt x="0" y="2444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8" name="Group 48"/>
          <p:cNvGrpSpPr/>
          <p:nvPr/>
        </p:nvGrpSpPr>
        <p:grpSpPr>
          <a:xfrm>
            <a:off x="1402028" y="444982"/>
            <a:ext cx="4809539" cy="1032070"/>
            <a:chOff x="0" y="0"/>
            <a:chExt cx="6412719" cy="1376093"/>
          </a:xfrm>
        </p:grpSpPr>
        <p:sp>
          <p:nvSpPr>
            <p:cNvPr id="49" name="Freeform 49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320491" y="2162474"/>
            <a:ext cx="9800426" cy="15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2"/>
              </a:lnSpc>
              <a:spcBef>
                <a:spcPct val="0"/>
              </a:spcBef>
            </a:pPr>
            <a:r>
              <a:rPr lang="en-US" sz="4465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NATURAL CAPITAL ACCOUNTING (NCA) FOR RWANDA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1619" y="4048558"/>
            <a:ext cx="863139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FOUNDATIONS AND POLICY RELEVANCE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20491" y="5862118"/>
            <a:ext cx="9046918" cy="189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0"/>
              </a:lnSpc>
            </a:pPr>
            <a:r>
              <a:rPr lang="en-US" sz="3391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10-Day Training &amp; Capacity Development Programme</a:t>
            </a:r>
          </a:p>
          <a:p>
            <a:pPr algn="l">
              <a:lnSpc>
                <a:spcPts val="3730"/>
              </a:lnSpc>
            </a:pPr>
            <a:r>
              <a:rPr lang="en-US" sz="3391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National Institute of Statistics Rwanda (NISR) &amp; Partner MDAs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20491" y="8247477"/>
            <a:ext cx="4891076" cy="4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en-US" sz="3060" b="1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</a:t>
            </a:r>
            <a:r>
              <a:rPr lang="en-US" sz="3060" b="1" u="none" strike="noStrike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RESENTED BY: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727393" y="8247477"/>
            <a:ext cx="3754326" cy="46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en-US" sz="3060" b="1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</a:t>
            </a:r>
            <a:r>
              <a:rPr lang="en-US" sz="3060" b="1" u="none" strike="noStrike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20491" y="8664425"/>
            <a:ext cx="489107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2"/>
              </a:lnSpc>
              <a:spcBef>
                <a:spcPct val="0"/>
              </a:spcBef>
            </a:pPr>
            <a:r>
              <a:rPr lang="en-US" sz="286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Dr. Shakeel Hayat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727393" y="8664425"/>
            <a:ext cx="375432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2"/>
              </a:lnSpc>
              <a:spcBef>
                <a:spcPct val="0"/>
              </a:spcBef>
            </a:pPr>
            <a:r>
              <a:rPr lang="en-US" sz="286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19 January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3343" y="-336222"/>
            <a:ext cx="1972342" cy="10805394"/>
            <a:chOff x="0" y="0"/>
            <a:chExt cx="535697" cy="2934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697" cy="2934792"/>
            </a:xfrm>
            <a:custGeom>
              <a:avLst/>
              <a:gdLst/>
              <a:ahLst/>
              <a:cxnLst/>
              <a:rect l="l" t="t" r="r" b="b"/>
              <a:pathLst>
                <a:path w="535697" h="2934792">
                  <a:moveTo>
                    <a:pt x="160935" y="0"/>
                  </a:moveTo>
                  <a:lnTo>
                    <a:pt x="374762" y="0"/>
                  </a:lnTo>
                  <a:cubicBezTo>
                    <a:pt x="463644" y="0"/>
                    <a:pt x="535697" y="72053"/>
                    <a:pt x="535697" y="160935"/>
                  </a:cubicBezTo>
                  <a:lnTo>
                    <a:pt x="535697" y="2773857"/>
                  </a:lnTo>
                  <a:cubicBezTo>
                    <a:pt x="535697" y="2816540"/>
                    <a:pt x="518741" y="2857474"/>
                    <a:pt x="488560" y="2887656"/>
                  </a:cubicBezTo>
                  <a:cubicBezTo>
                    <a:pt x="458379" y="2917837"/>
                    <a:pt x="417444" y="2934792"/>
                    <a:pt x="374762" y="2934792"/>
                  </a:cubicBezTo>
                  <a:lnTo>
                    <a:pt x="160935" y="2934792"/>
                  </a:lnTo>
                  <a:cubicBezTo>
                    <a:pt x="118252" y="2934792"/>
                    <a:pt x="77318" y="2917837"/>
                    <a:pt x="47137" y="2887656"/>
                  </a:cubicBezTo>
                  <a:cubicBezTo>
                    <a:pt x="16956" y="2857474"/>
                    <a:pt x="0" y="2816540"/>
                    <a:pt x="0" y="2773857"/>
                  </a:cubicBezTo>
                  <a:lnTo>
                    <a:pt x="0" y="160935"/>
                  </a:lnTo>
                  <a:cubicBezTo>
                    <a:pt x="0" y="118252"/>
                    <a:pt x="16956" y="77318"/>
                    <a:pt x="47137" y="47137"/>
                  </a:cubicBezTo>
                  <a:cubicBezTo>
                    <a:pt x="77318" y="16956"/>
                    <a:pt x="118252" y="0"/>
                    <a:pt x="1609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5697" cy="2972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02870"/>
            <a:ext cx="6885023" cy="10389870"/>
            <a:chOff x="0" y="0"/>
            <a:chExt cx="1066670" cy="16096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670" cy="1609663"/>
            </a:xfrm>
            <a:custGeom>
              <a:avLst/>
              <a:gdLst/>
              <a:ahLst/>
              <a:cxnLst/>
              <a:rect l="l" t="t" r="r" b="b"/>
              <a:pathLst>
                <a:path w="1066670" h="1609663">
                  <a:moveTo>
                    <a:pt x="0" y="0"/>
                  </a:moveTo>
                  <a:lnTo>
                    <a:pt x="1066670" y="0"/>
                  </a:lnTo>
                  <a:lnTo>
                    <a:pt x="1066670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2"/>
              <a:stretch>
                <a:fillRect l="-62615" r="-6261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08800" y="2434149"/>
            <a:ext cx="8454807" cy="150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53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CLIMATE RISKS AND NATURAL CAPITAL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697484" y="-1186054"/>
            <a:ext cx="2375078" cy="2372109"/>
            <a:chOff x="0" y="0"/>
            <a:chExt cx="3166770" cy="3162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6770" cy="3162812"/>
            </a:xfrm>
            <a:custGeom>
              <a:avLst/>
              <a:gdLst/>
              <a:ahLst/>
              <a:cxnLst/>
              <a:rect l="l" t="t" r="r" b="b"/>
              <a:pathLst>
                <a:path w="3166770" h="3162812">
                  <a:moveTo>
                    <a:pt x="0" y="0"/>
                  </a:moveTo>
                  <a:lnTo>
                    <a:pt x="3166770" y="0"/>
                  </a:lnTo>
                  <a:lnTo>
                    <a:pt x="3166770" y="3162812"/>
                  </a:lnTo>
                  <a:lnTo>
                    <a:pt x="0" y="3162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62616" y="134359"/>
              <a:ext cx="2760164" cy="276016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5697484" y="9100946"/>
            <a:ext cx="2375078" cy="2372109"/>
            <a:chOff x="0" y="0"/>
            <a:chExt cx="3166770" cy="3162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6770" cy="3162812"/>
            </a:xfrm>
            <a:custGeom>
              <a:avLst/>
              <a:gdLst/>
              <a:ahLst/>
              <a:cxnLst/>
              <a:rect l="l" t="t" r="r" b="b"/>
              <a:pathLst>
                <a:path w="3166770" h="3162812">
                  <a:moveTo>
                    <a:pt x="0" y="0"/>
                  </a:moveTo>
                  <a:lnTo>
                    <a:pt x="3166770" y="0"/>
                  </a:lnTo>
                  <a:lnTo>
                    <a:pt x="3166770" y="3162812"/>
                  </a:lnTo>
                  <a:lnTo>
                    <a:pt x="0" y="3162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62616" y="134359"/>
              <a:ext cx="2760164" cy="276016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7554546" y="1759376"/>
            <a:ext cx="1200387" cy="1198887"/>
            <a:chOff x="0" y="0"/>
            <a:chExt cx="1600516" cy="15985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0516" cy="1598515"/>
            </a:xfrm>
            <a:custGeom>
              <a:avLst/>
              <a:gdLst/>
              <a:ahLst/>
              <a:cxnLst/>
              <a:rect l="l" t="t" r="r" b="b"/>
              <a:pathLst>
                <a:path w="1600516" h="1598515">
                  <a:moveTo>
                    <a:pt x="0" y="0"/>
                  </a:moveTo>
                  <a:lnTo>
                    <a:pt x="1600516" y="0"/>
                  </a:lnTo>
                  <a:lnTo>
                    <a:pt x="1600516" y="1598515"/>
                  </a:lnTo>
                  <a:lnTo>
                    <a:pt x="0" y="1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82188" y="67906"/>
              <a:ext cx="1395013" cy="139501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13853508" y="9183354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40" y="0"/>
                </a:lnTo>
                <a:lnTo>
                  <a:pt x="1755140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4" name="Group 24"/>
          <p:cNvGrpSpPr/>
          <p:nvPr/>
        </p:nvGrpSpPr>
        <p:grpSpPr>
          <a:xfrm>
            <a:off x="15263220" y="9042414"/>
            <a:ext cx="1200387" cy="1198887"/>
            <a:chOff x="0" y="0"/>
            <a:chExt cx="1600516" cy="159851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00516" cy="1598515"/>
            </a:xfrm>
            <a:custGeom>
              <a:avLst/>
              <a:gdLst/>
              <a:ahLst/>
              <a:cxnLst/>
              <a:rect l="l" t="t" r="r" b="b"/>
              <a:pathLst>
                <a:path w="1600516" h="1598515">
                  <a:moveTo>
                    <a:pt x="0" y="0"/>
                  </a:moveTo>
                  <a:lnTo>
                    <a:pt x="1600516" y="0"/>
                  </a:lnTo>
                  <a:lnTo>
                    <a:pt x="1600516" y="1598515"/>
                  </a:lnTo>
                  <a:lnTo>
                    <a:pt x="0" y="1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2188" y="67906"/>
              <a:ext cx="1395013" cy="139501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4902034" y="9044859"/>
            <a:ext cx="683620" cy="682765"/>
            <a:chOff x="0" y="0"/>
            <a:chExt cx="911493" cy="91035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1493" cy="910354"/>
            </a:xfrm>
            <a:custGeom>
              <a:avLst/>
              <a:gdLst/>
              <a:ahLst/>
              <a:cxnLst/>
              <a:rect l="l" t="t" r="r" b="b"/>
              <a:pathLst>
                <a:path w="911493" h="910354">
                  <a:moveTo>
                    <a:pt x="0" y="0"/>
                  </a:moveTo>
                  <a:lnTo>
                    <a:pt x="911493" y="0"/>
                  </a:lnTo>
                  <a:lnTo>
                    <a:pt x="911493" y="910354"/>
                  </a:lnTo>
                  <a:lnTo>
                    <a:pt x="0" y="910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6806" y="38673"/>
              <a:ext cx="794460" cy="79446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1825385">
            <a:off x="17157320" y="-2747345"/>
            <a:ext cx="1655283" cy="6820252"/>
            <a:chOff x="0" y="0"/>
            <a:chExt cx="435959" cy="179628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1825385">
            <a:off x="16061048" y="-864887"/>
            <a:ext cx="1655283" cy="3601184"/>
            <a:chOff x="0" y="0"/>
            <a:chExt cx="435959" cy="94846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35959" cy="948460"/>
            </a:xfrm>
            <a:custGeom>
              <a:avLst/>
              <a:gdLst/>
              <a:ahLst/>
              <a:cxnLst/>
              <a:rect l="l" t="t" r="r" b="b"/>
              <a:pathLst>
                <a:path w="435959" h="948460">
                  <a:moveTo>
                    <a:pt x="0" y="0"/>
                  </a:moveTo>
                  <a:lnTo>
                    <a:pt x="435959" y="0"/>
                  </a:lnTo>
                  <a:lnTo>
                    <a:pt x="435959" y="948460"/>
                  </a:lnTo>
                  <a:lnTo>
                    <a:pt x="0" y="94846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435959" cy="98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4898012" y="-582455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1" name="Group 41"/>
          <p:cNvGrpSpPr/>
          <p:nvPr/>
        </p:nvGrpSpPr>
        <p:grpSpPr>
          <a:xfrm>
            <a:off x="8592078" y="419670"/>
            <a:ext cx="4809539" cy="1032070"/>
            <a:chOff x="0" y="0"/>
            <a:chExt cx="6412719" cy="1376093"/>
          </a:xfrm>
        </p:grpSpPr>
        <p:sp>
          <p:nvSpPr>
            <p:cNvPr id="42" name="Freeform 42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08800" y="4289246"/>
            <a:ext cx="9092079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30"/>
              </a:lnSpc>
              <a:spcBef>
                <a:spcPct val="0"/>
              </a:spcBef>
            </a:pPr>
            <a:r>
              <a:rPr lang="en-US" sz="327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Natur</a:t>
            </a:r>
            <a:r>
              <a:rPr lang="en-US" sz="3275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 as Climate Infrastructure</a:t>
            </a:r>
          </a:p>
          <a:p>
            <a:pPr marL="0" lvl="0" indent="0" algn="just">
              <a:lnSpc>
                <a:spcPts val="3930"/>
              </a:lnSpc>
              <a:spcBef>
                <a:spcPct val="0"/>
              </a:spcBef>
            </a:pPr>
            <a:endParaRPr lang="en-US" sz="3275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57200" lvl="0" indent="-457200" algn="just">
              <a:lnSpc>
                <a:spcPts val="36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Flood regulation</a:t>
            </a:r>
          </a:p>
          <a:p>
            <a:pPr marL="457200" lvl="0" indent="-457200" algn="just">
              <a:lnSpc>
                <a:spcPts val="36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Water storage and recharge</a:t>
            </a:r>
          </a:p>
          <a:p>
            <a:pPr marL="457200" lvl="0" indent="-457200" algn="just">
              <a:lnSpc>
                <a:spcPts val="36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Soil protection</a:t>
            </a:r>
          </a:p>
          <a:p>
            <a:pPr marL="457200" lvl="0" indent="-457200" algn="just">
              <a:lnSpc>
                <a:spcPts val="36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Climate adaptation and resilience</a:t>
            </a:r>
          </a:p>
          <a:p>
            <a:pPr marL="0" lvl="0" indent="0" algn="just">
              <a:lnSpc>
                <a:spcPts val="3330"/>
              </a:lnSpc>
              <a:spcBef>
                <a:spcPct val="0"/>
              </a:spcBef>
            </a:pPr>
            <a:endParaRPr lang="en-US" sz="307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3330"/>
              </a:lnSpc>
              <a:spcBef>
                <a:spcPct val="0"/>
              </a:spcBef>
            </a:pPr>
            <a:r>
              <a:rPr lang="en-US" sz="27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NCA helps quantify these benefits</a:t>
            </a:r>
          </a:p>
          <a:p>
            <a:pPr marL="0" lvl="0" indent="0" algn="just">
              <a:lnSpc>
                <a:spcPts val="3330"/>
              </a:lnSpc>
              <a:spcBef>
                <a:spcPct val="0"/>
              </a:spcBef>
            </a:pPr>
            <a:endParaRPr lang="en-US" sz="277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5467" y="3119565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153755" y="1655556"/>
            <a:ext cx="16389226" cy="2194324"/>
            <a:chOff x="0" y="0"/>
            <a:chExt cx="2539120" cy="339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9120" cy="339958"/>
            </a:xfrm>
            <a:custGeom>
              <a:avLst/>
              <a:gdLst/>
              <a:ahLst/>
              <a:cxnLst/>
              <a:rect l="l" t="t" r="r" b="b"/>
              <a:pathLst>
                <a:path w="2539120" h="339958">
                  <a:moveTo>
                    <a:pt x="13227" y="0"/>
                  </a:moveTo>
                  <a:lnTo>
                    <a:pt x="2525893" y="0"/>
                  </a:lnTo>
                  <a:cubicBezTo>
                    <a:pt x="2529401" y="0"/>
                    <a:pt x="2532766" y="1394"/>
                    <a:pt x="2535246" y="3874"/>
                  </a:cubicBezTo>
                  <a:cubicBezTo>
                    <a:pt x="2537726" y="6354"/>
                    <a:pt x="2539120" y="9719"/>
                    <a:pt x="2539120" y="13227"/>
                  </a:cubicBezTo>
                  <a:lnTo>
                    <a:pt x="2539120" y="326732"/>
                  </a:lnTo>
                  <a:cubicBezTo>
                    <a:pt x="2539120" y="330240"/>
                    <a:pt x="2537726" y="333604"/>
                    <a:pt x="2535246" y="336084"/>
                  </a:cubicBezTo>
                  <a:cubicBezTo>
                    <a:pt x="2532766" y="338565"/>
                    <a:pt x="2529401" y="339958"/>
                    <a:pt x="2525893" y="339958"/>
                  </a:cubicBezTo>
                  <a:lnTo>
                    <a:pt x="13227" y="339958"/>
                  </a:lnTo>
                  <a:cubicBezTo>
                    <a:pt x="5922" y="339958"/>
                    <a:pt x="0" y="334037"/>
                    <a:pt x="0" y="326732"/>
                  </a:cubicBezTo>
                  <a:lnTo>
                    <a:pt x="0" y="13227"/>
                  </a:lnTo>
                  <a:cubicBezTo>
                    <a:pt x="0" y="9719"/>
                    <a:pt x="1394" y="6354"/>
                    <a:pt x="3874" y="3874"/>
                  </a:cubicBezTo>
                  <a:cubicBezTo>
                    <a:pt x="6354" y="1394"/>
                    <a:pt x="9719" y="0"/>
                    <a:pt x="13227" y="0"/>
                  </a:cubicBezTo>
                  <a:close/>
                </a:path>
              </a:pathLst>
            </a:custGeom>
            <a:blipFill>
              <a:blip r:embed="rId4"/>
              <a:stretch>
                <a:fillRect t="-159808" b="-15980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14877898" y="-99583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339083" y="4172574"/>
            <a:ext cx="14416384" cy="72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50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WHAT IS NATURAL CAPITAL ACCOUNTING?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4615" y="4972050"/>
            <a:ext cx="655184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90"/>
              </a:lnSpc>
              <a:spcBef>
                <a:spcPct val="0"/>
              </a:spcBef>
            </a:pPr>
            <a:r>
              <a:rPr lang="en-US" sz="307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</a:t>
            </a:r>
            <a:r>
              <a:rPr lang="en-US" sz="3075" b="1" u="none" strike="noStrik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atural Capital Accounting (NCA)</a:t>
            </a:r>
          </a:p>
          <a:p>
            <a:pPr marL="0" lvl="0" indent="0" algn="just">
              <a:lnSpc>
                <a:spcPts val="3690"/>
              </a:lnSpc>
              <a:spcBef>
                <a:spcPct val="0"/>
              </a:spcBef>
            </a:pPr>
            <a:endParaRPr lang="en-US" sz="3075" b="1" u="none" strike="noStrike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5343525"/>
            <a:ext cx="9107991" cy="1539823"/>
            <a:chOff x="0" y="0"/>
            <a:chExt cx="12143988" cy="2053097"/>
          </a:xfrm>
        </p:grpSpPr>
        <p:grpSp>
          <p:nvGrpSpPr>
            <p:cNvPr id="9" name="Group 9"/>
            <p:cNvGrpSpPr/>
            <p:nvPr/>
          </p:nvGrpSpPr>
          <p:grpSpPr>
            <a:xfrm>
              <a:off x="590855" y="301202"/>
              <a:ext cx="11553133" cy="1112302"/>
              <a:chOff x="0" y="0"/>
              <a:chExt cx="2741683" cy="26396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41683" cy="263961"/>
              </a:xfrm>
              <a:custGeom>
                <a:avLst/>
                <a:gdLst/>
                <a:ahLst/>
                <a:cxnLst/>
                <a:rect l="l" t="t" r="r" b="b"/>
                <a:pathLst>
                  <a:path w="2741683" h="263961">
                    <a:moveTo>
                      <a:pt x="89349" y="0"/>
                    </a:moveTo>
                    <a:lnTo>
                      <a:pt x="2652335" y="0"/>
                    </a:lnTo>
                    <a:cubicBezTo>
                      <a:pt x="2676032" y="0"/>
                      <a:pt x="2698758" y="9413"/>
                      <a:pt x="2715514" y="26170"/>
                    </a:cubicBezTo>
                    <a:cubicBezTo>
                      <a:pt x="2732270" y="42926"/>
                      <a:pt x="2741683" y="65652"/>
                      <a:pt x="2741683" y="89349"/>
                    </a:cubicBezTo>
                    <a:lnTo>
                      <a:pt x="2741683" y="174613"/>
                    </a:lnTo>
                    <a:cubicBezTo>
                      <a:pt x="2741683" y="223959"/>
                      <a:pt x="2701681" y="263961"/>
                      <a:pt x="2652335" y="263961"/>
                    </a:cubicBezTo>
                    <a:lnTo>
                      <a:pt x="89349" y="263961"/>
                    </a:lnTo>
                    <a:cubicBezTo>
                      <a:pt x="40003" y="263961"/>
                      <a:pt x="0" y="223959"/>
                      <a:pt x="0" y="174613"/>
                    </a:cubicBezTo>
                    <a:lnTo>
                      <a:pt x="0" y="89349"/>
                    </a:lnTo>
                    <a:cubicBezTo>
                      <a:pt x="0" y="40003"/>
                      <a:pt x="40003" y="0"/>
                      <a:pt x="893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741683" cy="302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716853" cy="1714707"/>
            </a:xfrm>
            <a:custGeom>
              <a:avLst/>
              <a:gdLst/>
              <a:ahLst/>
              <a:cxnLst/>
              <a:rect l="l" t="t" r="r" b="b"/>
              <a:pathLst>
                <a:path w="1716853" h="1714707">
                  <a:moveTo>
                    <a:pt x="0" y="0"/>
                  </a:moveTo>
                  <a:lnTo>
                    <a:pt x="1716853" y="0"/>
                  </a:lnTo>
                  <a:lnTo>
                    <a:pt x="1716853" y="1714707"/>
                  </a:lnTo>
                  <a:lnTo>
                    <a:pt x="0" y="171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88161" y="72842"/>
              <a:ext cx="1496413" cy="149641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276" tIns="8276" rIns="8276" bIns="8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413844" y="432818"/>
              <a:ext cx="813246" cy="758352"/>
            </a:xfrm>
            <a:custGeom>
              <a:avLst/>
              <a:gdLst/>
              <a:ahLst/>
              <a:cxnLst/>
              <a:rect l="l" t="t" r="r" b="b"/>
              <a:pathLst>
                <a:path w="813246" h="758352">
                  <a:moveTo>
                    <a:pt x="0" y="0"/>
                  </a:moveTo>
                  <a:lnTo>
                    <a:pt x="813246" y="0"/>
                  </a:lnTo>
                  <a:lnTo>
                    <a:pt x="813246" y="758352"/>
                  </a:lnTo>
                  <a:lnTo>
                    <a:pt x="0" y="75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49319" y="603880"/>
              <a:ext cx="9760155" cy="144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3"/>
                </a:lnSpc>
              </a:pPr>
              <a:r>
                <a:rPr lang="en-US" sz="2594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 system to measure natural assets and flows</a:t>
              </a:r>
            </a:p>
            <a:p>
              <a:pPr algn="just">
                <a:lnSpc>
                  <a:spcPts val="2853"/>
                </a:lnSpc>
              </a:pPr>
              <a:endParaRPr lang="en-US" sz="2594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algn="just">
                <a:lnSpc>
                  <a:spcPts val="2853"/>
                </a:lnSpc>
              </a:pPr>
              <a:endParaRPr lang="en-US" sz="2594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485189" y="9812697"/>
            <a:ext cx="19510806" cy="906846"/>
            <a:chOff x="0" y="0"/>
            <a:chExt cx="4987647" cy="2318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87647" cy="231822"/>
            </a:xfrm>
            <a:custGeom>
              <a:avLst/>
              <a:gdLst/>
              <a:ahLst/>
              <a:cxnLst/>
              <a:rect l="l" t="t" r="r" b="b"/>
              <a:pathLst>
                <a:path w="4987647" h="231822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192142"/>
                  </a:lnTo>
                  <a:cubicBezTo>
                    <a:pt x="4987647" y="214056"/>
                    <a:pt x="4969882" y="231822"/>
                    <a:pt x="4947967" y="231822"/>
                  </a:cubicBezTo>
                  <a:lnTo>
                    <a:pt x="39680" y="231822"/>
                  </a:lnTo>
                  <a:cubicBezTo>
                    <a:pt x="17765" y="231822"/>
                    <a:pt x="0" y="214056"/>
                    <a:pt x="0" y="192142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87647" cy="26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7275" y="6467543"/>
            <a:ext cx="9107991" cy="1286030"/>
            <a:chOff x="0" y="0"/>
            <a:chExt cx="12143988" cy="1714707"/>
          </a:xfrm>
        </p:grpSpPr>
        <p:grpSp>
          <p:nvGrpSpPr>
            <p:cNvPr id="22" name="Group 22"/>
            <p:cNvGrpSpPr/>
            <p:nvPr/>
          </p:nvGrpSpPr>
          <p:grpSpPr>
            <a:xfrm>
              <a:off x="590855" y="301202"/>
              <a:ext cx="11553133" cy="1112302"/>
              <a:chOff x="0" y="0"/>
              <a:chExt cx="2741683" cy="26396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741683" cy="263961"/>
              </a:xfrm>
              <a:custGeom>
                <a:avLst/>
                <a:gdLst/>
                <a:ahLst/>
                <a:cxnLst/>
                <a:rect l="l" t="t" r="r" b="b"/>
                <a:pathLst>
                  <a:path w="2741683" h="263961">
                    <a:moveTo>
                      <a:pt x="89349" y="0"/>
                    </a:moveTo>
                    <a:lnTo>
                      <a:pt x="2652335" y="0"/>
                    </a:lnTo>
                    <a:cubicBezTo>
                      <a:pt x="2676032" y="0"/>
                      <a:pt x="2698758" y="9413"/>
                      <a:pt x="2715514" y="26170"/>
                    </a:cubicBezTo>
                    <a:cubicBezTo>
                      <a:pt x="2732270" y="42926"/>
                      <a:pt x="2741683" y="65652"/>
                      <a:pt x="2741683" y="89349"/>
                    </a:cubicBezTo>
                    <a:lnTo>
                      <a:pt x="2741683" y="174613"/>
                    </a:lnTo>
                    <a:cubicBezTo>
                      <a:pt x="2741683" y="223959"/>
                      <a:pt x="2701681" y="263961"/>
                      <a:pt x="2652335" y="263961"/>
                    </a:cubicBezTo>
                    <a:lnTo>
                      <a:pt x="89349" y="263961"/>
                    </a:lnTo>
                    <a:cubicBezTo>
                      <a:pt x="40003" y="263961"/>
                      <a:pt x="0" y="223959"/>
                      <a:pt x="0" y="174613"/>
                    </a:cubicBezTo>
                    <a:lnTo>
                      <a:pt x="0" y="89349"/>
                    </a:lnTo>
                    <a:cubicBezTo>
                      <a:pt x="0" y="40003"/>
                      <a:pt x="40003" y="0"/>
                      <a:pt x="893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741683" cy="302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0" y="0"/>
              <a:ext cx="1716853" cy="1714707"/>
            </a:xfrm>
            <a:custGeom>
              <a:avLst/>
              <a:gdLst/>
              <a:ahLst/>
              <a:cxnLst/>
              <a:rect l="l" t="t" r="r" b="b"/>
              <a:pathLst>
                <a:path w="1716853" h="1714707">
                  <a:moveTo>
                    <a:pt x="0" y="0"/>
                  </a:moveTo>
                  <a:lnTo>
                    <a:pt x="1716853" y="0"/>
                  </a:lnTo>
                  <a:lnTo>
                    <a:pt x="1716853" y="1714707"/>
                  </a:lnTo>
                  <a:lnTo>
                    <a:pt x="0" y="171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8161" y="72842"/>
              <a:ext cx="1496413" cy="1496413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276" tIns="8276" rIns="8276" bIns="8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413844" y="432818"/>
              <a:ext cx="813246" cy="758352"/>
            </a:xfrm>
            <a:custGeom>
              <a:avLst/>
              <a:gdLst/>
              <a:ahLst/>
              <a:cxnLst/>
              <a:rect l="l" t="t" r="r" b="b"/>
              <a:pathLst>
                <a:path w="813246" h="758352">
                  <a:moveTo>
                    <a:pt x="0" y="0"/>
                  </a:moveTo>
                  <a:lnTo>
                    <a:pt x="813246" y="0"/>
                  </a:lnTo>
                  <a:lnTo>
                    <a:pt x="813246" y="758352"/>
                  </a:lnTo>
                  <a:lnTo>
                    <a:pt x="0" y="75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849319" y="603880"/>
              <a:ext cx="10294669" cy="506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3"/>
                </a:lnSpc>
              </a:pPr>
              <a:r>
                <a:rPr lang="en-US" sz="2594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Integrates environment into economic accounts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28700" y="7577017"/>
            <a:ext cx="9107991" cy="1286030"/>
            <a:chOff x="0" y="0"/>
            <a:chExt cx="12143988" cy="1714707"/>
          </a:xfrm>
        </p:grpSpPr>
        <p:grpSp>
          <p:nvGrpSpPr>
            <p:cNvPr id="32" name="Group 32"/>
            <p:cNvGrpSpPr/>
            <p:nvPr/>
          </p:nvGrpSpPr>
          <p:grpSpPr>
            <a:xfrm>
              <a:off x="590855" y="301202"/>
              <a:ext cx="11553133" cy="1112302"/>
              <a:chOff x="0" y="0"/>
              <a:chExt cx="2741683" cy="26396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741683" cy="263961"/>
              </a:xfrm>
              <a:custGeom>
                <a:avLst/>
                <a:gdLst/>
                <a:ahLst/>
                <a:cxnLst/>
                <a:rect l="l" t="t" r="r" b="b"/>
                <a:pathLst>
                  <a:path w="2741683" h="263961">
                    <a:moveTo>
                      <a:pt x="89349" y="0"/>
                    </a:moveTo>
                    <a:lnTo>
                      <a:pt x="2652335" y="0"/>
                    </a:lnTo>
                    <a:cubicBezTo>
                      <a:pt x="2676032" y="0"/>
                      <a:pt x="2698758" y="9413"/>
                      <a:pt x="2715514" y="26170"/>
                    </a:cubicBezTo>
                    <a:cubicBezTo>
                      <a:pt x="2732270" y="42926"/>
                      <a:pt x="2741683" y="65652"/>
                      <a:pt x="2741683" y="89349"/>
                    </a:cubicBezTo>
                    <a:lnTo>
                      <a:pt x="2741683" y="174613"/>
                    </a:lnTo>
                    <a:cubicBezTo>
                      <a:pt x="2741683" y="223959"/>
                      <a:pt x="2701681" y="263961"/>
                      <a:pt x="2652335" y="263961"/>
                    </a:cubicBezTo>
                    <a:lnTo>
                      <a:pt x="89349" y="263961"/>
                    </a:lnTo>
                    <a:cubicBezTo>
                      <a:pt x="40003" y="263961"/>
                      <a:pt x="0" y="223959"/>
                      <a:pt x="0" y="174613"/>
                    </a:cubicBezTo>
                    <a:lnTo>
                      <a:pt x="0" y="89349"/>
                    </a:lnTo>
                    <a:cubicBezTo>
                      <a:pt x="0" y="40003"/>
                      <a:pt x="40003" y="0"/>
                      <a:pt x="893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741683" cy="302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0" y="0"/>
              <a:ext cx="1716853" cy="1714707"/>
            </a:xfrm>
            <a:custGeom>
              <a:avLst/>
              <a:gdLst/>
              <a:ahLst/>
              <a:cxnLst/>
              <a:rect l="l" t="t" r="r" b="b"/>
              <a:pathLst>
                <a:path w="1716853" h="1714707">
                  <a:moveTo>
                    <a:pt x="0" y="0"/>
                  </a:moveTo>
                  <a:lnTo>
                    <a:pt x="1716853" y="0"/>
                  </a:lnTo>
                  <a:lnTo>
                    <a:pt x="1716853" y="1714707"/>
                  </a:lnTo>
                  <a:lnTo>
                    <a:pt x="0" y="171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88161" y="72842"/>
              <a:ext cx="1496413" cy="1496413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276" tIns="8276" rIns="8276" bIns="8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413844" y="432818"/>
              <a:ext cx="813246" cy="758352"/>
            </a:xfrm>
            <a:custGeom>
              <a:avLst/>
              <a:gdLst/>
              <a:ahLst/>
              <a:cxnLst/>
              <a:rect l="l" t="t" r="r" b="b"/>
              <a:pathLst>
                <a:path w="813246" h="758352">
                  <a:moveTo>
                    <a:pt x="0" y="0"/>
                  </a:moveTo>
                  <a:lnTo>
                    <a:pt x="813246" y="0"/>
                  </a:lnTo>
                  <a:lnTo>
                    <a:pt x="813246" y="758352"/>
                  </a:lnTo>
                  <a:lnTo>
                    <a:pt x="0" y="75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849319" y="603880"/>
              <a:ext cx="10294669" cy="506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3"/>
                </a:lnSpc>
              </a:pPr>
              <a:r>
                <a:rPr lang="en-US" sz="2594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Uses internationally agreed statistical standards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547275" y="8634447"/>
            <a:ext cx="9107991" cy="1286030"/>
            <a:chOff x="0" y="0"/>
            <a:chExt cx="12143988" cy="1714707"/>
          </a:xfrm>
        </p:grpSpPr>
        <p:grpSp>
          <p:nvGrpSpPr>
            <p:cNvPr id="42" name="Group 42"/>
            <p:cNvGrpSpPr/>
            <p:nvPr/>
          </p:nvGrpSpPr>
          <p:grpSpPr>
            <a:xfrm>
              <a:off x="590855" y="301202"/>
              <a:ext cx="11553133" cy="1112302"/>
              <a:chOff x="0" y="0"/>
              <a:chExt cx="2741683" cy="26396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741683" cy="263961"/>
              </a:xfrm>
              <a:custGeom>
                <a:avLst/>
                <a:gdLst/>
                <a:ahLst/>
                <a:cxnLst/>
                <a:rect l="l" t="t" r="r" b="b"/>
                <a:pathLst>
                  <a:path w="2741683" h="263961">
                    <a:moveTo>
                      <a:pt x="89349" y="0"/>
                    </a:moveTo>
                    <a:lnTo>
                      <a:pt x="2652335" y="0"/>
                    </a:lnTo>
                    <a:cubicBezTo>
                      <a:pt x="2676032" y="0"/>
                      <a:pt x="2698758" y="9413"/>
                      <a:pt x="2715514" y="26170"/>
                    </a:cubicBezTo>
                    <a:cubicBezTo>
                      <a:pt x="2732270" y="42926"/>
                      <a:pt x="2741683" y="65652"/>
                      <a:pt x="2741683" y="89349"/>
                    </a:cubicBezTo>
                    <a:lnTo>
                      <a:pt x="2741683" y="174613"/>
                    </a:lnTo>
                    <a:cubicBezTo>
                      <a:pt x="2741683" y="223959"/>
                      <a:pt x="2701681" y="263961"/>
                      <a:pt x="2652335" y="263961"/>
                    </a:cubicBezTo>
                    <a:lnTo>
                      <a:pt x="89349" y="263961"/>
                    </a:lnTo>
                    <a:cubicBezTo>
                      <a:pt x="40003" y="263961"/>
                      <a:pt x="0" y="223959"/>
                      <a:pt x="0" y="174613"/>
                    </a:cubicBezTo>
                    <a:lnTo>
                      <a:pt x="0" y="89349"/>
                    </a:lnTo>
                    <a:cubicBezTo>
                      <a:pt x="0" y="40003"/>
                      <a:pt x="40003" y="0"/>
                      <a:pt x="893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2741683" cy="302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0" y="0"/>
              <a:ext cx="1716853" cy="1714707"/>
            </a:xfrm>
            <a:custGeom>
              <a:avLst/>
              <a:gdLst/>
              <a:ahLst/>
              <a:cxnLst/>
              <a:rect l="l" t="t" r="r" b="b"/>
              <a:pathLst>
                <a:path w="1716853" h="1714707">
                  <a:moveTo>
                    <a:pt x="0" y="0"/>
                  </a:moveTo>
                  <a:lnTo>
                    <a:pt x="1716853" y="0"/>
                  </a:lnTo>
                  <a:lnTo>
                    <a:pt x="1716853" y="1714707"/>
                  </a:lnTo>
                  <a:lnTo>
                    <a:pt x="0" y="171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88161" y="72842"/>
              <a:ext cx="1496413" cy="1496413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8276" tIns="8276" rIns="8276" bIns="827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413844" y="432818"/>
              <a:ext cx="813246" cy="758352"/>
            </a:xfrm>
            <a:custGeom>
              <a:avLst/>
              <a:gdLst/>
              <a:ahLst/>
              <a:cxnLst/>
              <a:rect l="l" t="t" r="r" b="b"/>
              <a:pathLst>
                <a:path w="813246" h="758352">
                  <a:moveTo>
                    <a:pt x="0" y="0"/>
                  </a:moveTo>
                  <a:lnTo>
                    <a:pt x="813246" y="0"/>
                  </a:lnTo>
                  <a:lnTo>
                    <a:pt x="813246" y="758352"/>
                  </a:lnTo>
                  <a:lnTo>
                    <a:pt x="0" y="758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849319" y="603880"/>
              <a:ext cx="9760155" cy="506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53"/>
                </a:lnSpc>
              </a:pPr>
              <a:r>
                <a:rPr lang="en-US" sz="2594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Supports informed policy and planning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52" name="Freeform 52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27" y="4183462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40"/>
                </a:lnTo>
                <a:lnTo>
                  <a:pt x="0" y="175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889106" y="1981729"/>
            <a:ext cx="9399971" cy="85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EXPECTED OUTCOMES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89270" y="3922316"/>
            <a:ext cx="13717530" cy="3884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056"/>
              </a:lnSpc>
              <a:spcBef>
                <a:spcPct val="0"/>
              </a:spcBef>
            </a:pPr>
            <a:r>
              <a:rPr lang="en-US" sz="4214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Linking</a:t>
            </a:r>
            <a:r>
              <a:rPr lang="en-US" sz="4214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Environment and Economy</a:t>
            </a:r>
          </a:p>
          <a:p>
            <a:pPr marL="0" lvl="0" indent="0" algn="just">
              <a:lnSpc>
                <a:spcPts val="5056"/>
              </a:lnSpc>
              <a:spcBef>
                <a:spcPct val="0"/>
              </a:spcBef>
            </a:pPr>
            <a:endParaRPr lang="en-US" sz="4214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909829" lvl="1" indent="-454915">
              <a:lnSpc>
                <a:spcPts val="5056"/>
              </a:lnSpc>
              <a:buFont typeface="Arial"/>
              <a:buChar char="•"/>
            </a:pPr>
            <a:r>
              <a:rPr lang="en-US" sz="4214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Environmental data → Economic decision-making</a:t>
            </a:r>
          </a:p>
          <a:p>
            <a:pPr marL="909829" lvl="1" indent="-454915">
              <a:lnSpc>
                <a:spcPts val="5056"/>
              </a:lnSpc>
              <a:buFont typeface="Arial"/>
              <a:buChar char="•"/>
            </a:pPr>
            <a:r>
              <a:rPr lang="en-US" sz="4214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Physical indicators → Policy-relevant evidence</a:t>
            </a:r>
          </a:p>
          <a:p>
            <a:pPr marL="909829" lvl="1" indent="-454915">
              <a:lnSpc>
                <a:spcPts val="5056"/>
              </a:lnSpc>
              <a:buFont typeface="Arial"/>
              <a:buChar char="•"/>
            </a:pPr>
            <a:r>
              <a:rPr lang="en-US" sz="4214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Long-term assets → Sustainable development</a:t>
            </a:r>
          </a:p>
          <a:p>
            <a:pPr marL="0" lvl="0" indent="0" algn="just">
              <a:lnSpc>
                <a:spcPts val="5056"/>
              </a:lnSpc>
              <a:spcBef>
                <a:spcPct val="0"/>
              </a:spcBef>
            </a:pPr>
            <a:endParaRPr lang="en-US" sz="4214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" name="Group 5"/>
          <p:cNvGrpSpPr/>
          <p:nvPr/>
        </p:nvGrpSpPr>
        <p:grpSpPr>
          <a:xfrm rot="1825385">
            <a:off x="17225597" y="-2428718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6129325" y="-546260"/>
            <a:ext cx="1655283" cy="3601184"/>
            <a:chOff x="0" y="0"/>
            <a:chExt cx="435959" cy="9484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948460"/>
            </a:xfrm>
            <a:custGeom>
              <a:avLst/>
              <a:gdLst/>
              <a:ahLst/>
              <a:cxnLst/>
              <a:rect l="l" t="t" r="r" b="b"/>
              <a:pathLst>
                <a:path w="435959" h="948460">
                  <a:moveTo>
                    <a:pt x="0" y="0"/>
                  </a:moveTo>
                  <a:lnTo>
                    <a:pt x="435959" y="0"/>
                  </a:lnTo>
                  <a:lnTo>
                    <a:pt x="435959" y="948460"/>
                  </a:lnTo>
                  <a:lnTo>
                    <a:pt x="0" y="94846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98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60712" y="735218"/>
            <a:ext cx="1200387" cy="1198887"/>
            <a:chOff x="0" y="0"/>
            <a:chExt cx="1600516" cy="1598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0516" cy="1598515"/>
            </a:xfrm>
            <a:custGeom>
              <a:avLst/>
              <a:gdLst/>
              <a:ahLst/>
              <a:cxnLst/>
              <a:rect l="l" t="t" r="r" b="b"/>
              <a:pathLst>
                <a:path w="1600516" h="1598515">
                  <a:moveTo>
                    <a:pt x="0" y="0"/>
                  </a:moveTo>
                  <a:lnTo>
                    <a:pt x="1600516" y="0"/>
                  </a:lnTo>
                  <a:lnTo>
                    <a:pt x="1600516" y="1598515"/>
                  </a:lnTo>
                  <a:lnTo>
                    <a:pt x="0" y="1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82188" y="67906"/>
              <a:ext cx="1395013" cy="139501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17707415" y="6827880"/>
            <a:ext cx="1200387" cy="1198887"/>
            <a:chOff x="0" y="0"/>
            <a:chExt cx="1600516" cy="15985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0516" cy="1598515"/>
            </a:xfrm>
            <a:custGeom>
              <a:avLst/>
              <a:gdLst/>
              <a:ahLst/>
              <a:cxnLst/>
              <a:rect l="l" t="t" r="r" b="b"/>
              <a:pathLst>
                <a:path w="1600516" h="1598515">
                  <a:moveTo>
                    <a:pt x="0" y="0"/>
                  </a:moveTo>
                  <a:lnTo>
                    <a:pt x="1600516" y="0"/>
                  </a:lnTo>
                  <a:lnTo>
                    <a:pt x="1600516" y="1598515"/>
                  </a:lnTo>
                  <a:lnTo>
                    <a:pt x="0" y="1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82188" y="67906"/>
              <a:ext cx="1395013" cy="139501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4024243" y="-1065327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9929280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RWANDA’S POLICY CONTEXT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1446" y="3230997"/>
            <a:ext cx="11677867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</a:t>
            </a:r>
            <a:r>
              <a:rPr lang="en-US" sz="3600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ey National Frameworks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Vision 2050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National Strategy for Transformation (NST-1)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Green Growth &amp; Climate Resilience Strategy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Nationally Determined Contributions (NDCs)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Sustainable Development Goals (SDGs)</a:t>
            </a:r>
          </a:p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453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1997" y="2320354"/>
            <a:ext cx="7802003" cy="251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VISION 2050 AND </a:t>
            </a:r>
          </a:p>
          <a:p>
            <a:pPr algn="l">
              <a:lnSpc>
                <a:spcPts val="6580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NATURAL CAPITAL</a:t>
            </a:r>
          </a:p>
          <a:p>
            <a:pPr algn="l">
              <a:lnSpc>
                <a:spcPts val="6580"/>
              </a:lnSpc>
            </a:pPr>
            <a:endParaRPr lang="en-US" sz="5982" b="1">
              <a:solidFill>
                <a:srgbClr val="003EA4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41997" y="4184976"/>
            <a:ext cx="11117636" cy="433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90"/>
              </a:lnSpc>
              <a:spcBef>
                <a:spcPct val="0"/>
              </a:spcBef>
            </a:pPr>
            <a:r>
              <a:rPr lang="en-US" sz="407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</a:t>
            </a:r>
            <a:r>
              <a:rPr lang="en-US" sz="4075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ision 2050 Priorities</a:t>
            </a:r>
          </a:p>
          <a:p>
            <a:pPr marL="571500" lvl="0" indent="-571500" algn="just">
              <a:lnSpc>
                <a:spcPts val="4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High-income, resilient economy</a:t>
            </a:r>
          </a:p>
          <a:p>
            <a:pPr marL="571500" lvl="0" indent="-571500" algn="just">
              <a:lnSpc>
                <a:spcPts val="4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Sustainable land and resource use</a:t>
            </a:r>
          </a:p>
          <a:p>
            <a:pPr marL="571500" lvl="0" indent="-571500" algn="just">
              <a:lnSpc>
                <a:spcPts val="489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Long-term asset management</a:t>
            </a:r>
          </a:p>
          <a:p>
            <a:pPr marL="0" lvl="0" indent="0" algn="just">
              <a:lnSpc>
                <a:spcPts val="4890"/>
              </a:lnSpc>
              <a:spcBef>
                <a:spcPct val="0"/>
              </a:spcBef>
            </a:pPr>
            <a:endParaRPr lang="en-US" sz="407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4890"/>
              </a:lnSpc>
              <a:spcBef>
                <a:spcPct val="0"/>
              </a:spcBef>
            </a:pPr>
            <a:r>
              <a:rPr lang="en-US" sz="407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NCA provides evidence to support these goals</a:t>
            </a:r>
          </a:p>
          <a:p>
            <a:pPr marL="0" lvl="0" indent="0" algn="just">
              <a:lnSpc>
                <a:spcPts val="4890"/>
              </a:lnSpc>
              <a:spcBef>
                <a:spcPct val="0"/>
              </a:spcBef>
            </a:pPr>
            <a:endParaRPr lang="en-US" sz="407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395287" y="4235902"/>
            <a:ext cx="3787079" cy="3782345"/>
            <a:chOff x="0" y="0"/>
            <a:chExt cx="5049438" cy="5043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9438" cy="5043126"/>
            </a:xfrm>
            <a:custGeom>
              <a:avLst/>
              <a:gdLst/>
              <a:ahLst/>
              <a:cxnLst/>
              <a:rect l="l" t="t" r="r" b="b"/>
              <a:pathLst>
                <a:path w="5049438" h="5043126">
                  <a:moveTo>
                    <a:pt x="0" y="0"/>
                  </a:moveTo>
                  <a:lnTo>
                    <a:pt x="5049438" y="0"/>
                  </a:lnTo>
                  <a:lnTo>
                    <a:pt x="5049438" y="5043126"/>
                  </a:lnTo>
                  <a:lnTo>
                    <a:pt x="0" y="5043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59292" y="214236"/>
              <a:ext cx="4401102" cy="440110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2230718" y="981131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7259300" y="8066081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2589668" y="811571"/>
            <a:ext cx="5558445" cy="5551497"/>
            <a:chOff x="0" y="0"/>
            <a:chExt cx="7411260" cy="74019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11260" cy="7401996"/>
            </a:xfrm>
            <a:custGeom>
              <a:avLst/>
              <a:gdLst/>
              <a:ahLst/>
              <a:cxnLst/>
              <a:rect l="l" t="t" r="r" b="b"/>
              <a:pathLst>
                <a:path w="7411260" h="7401996">
                  <a:moveTo>
                    <a:pt x="0" y="0"/>
                  </a:moveTo>
                  <a:lnTo>
                    <a:pt x="7411260" y="0"/>
                  </a:lnTo>
                  <a:lnTo>
                    <a:pt x="7411260" y="7401996"/>
                  </a:lnTo>
                  <a:lnTo>
                    <a:pt x="0" y="740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380573" y="314443"/>
              <a:ext cx="6459671" cy="6459671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9271" tIns="29271" rIns="29271" bIns="29271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54561" y="688432"/>
              <a:ext cx="5711694" cy="571169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  <a:ln w="1905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2134867" y="8916914"/>
            <a:ext cx="3787079" cy="3782345"/>
            <a:chOff x="0" y="0"/>
            <a:chExt cx="5049438" cy="5043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49438" cy="5043126"/>
            </a:xfrm>
            <a:custGeom>
              <a:avLst/>
              <a:gdLst/>
              <a:ahLst/>
              <a:cxnLst/>
              <a:rect l="l" t="t" r="r" b="b"/>
              <a:pathLst>
                <a:path w="5049438" h="5043126">
                  <a:moveTo>
                    <a:pt x="0" y="0"/>
                  </a:moveTo>
                  <a:lnTo>
                    <a:pt x="5049438" y="0"/>
                  </a:lnTo>
                  <a:lnTo>
                    <a:pt x="5049438" y="5043126"/>
                  </a:lnTo>
                  <a:lnTo>
                    <a:pt x="0" y="5043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259292" y="214236"/>
              <a:ext cx="4401102" cy="4401102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5680974" y="8790757"/>
            <a:ext cx="1031753" cy="1030463"/>
            <a:chOff x="0" y="0"/>
            <a:chExt cx="1375671" cy="13739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75671" cy="1373951"/>
            </a:xfrm>
            <a:custGeom>
              <a:avLst/>
              <a:gdLst/>
              <a:ahLst/>
              <a:cxnLst/>
              <a:rect l="l" t="t" r="r" b="b"/>
              <a:pathLst>
                <a:path w="1375671" h="1373951">
                  <a:moveTo>
                    <a:pt x="0" y="0"/>
                  </a:moveTo>
                  <a:lnTo>
                    <a:pt x="1375671" y="0"/>
                  </a:lnTo>
                  <a:lnTo>
                    <a:pt x="1375671" y="1373951"/>
                  </a:lnTo>
                  <a:lnTo>
                    <a:pt x="0" y="137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70642" y="58367"/>
              <a:ext cx="1199038" cy="119903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 rot="1825385">
            <a:off x="10312570" y="-979857"/>
            <a:ext cx="1655283" cy="3601184"/>
            <a:chOff x="0" y="0"/>
            <a:chExt cx="435959" cy="9484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5959" cy="948460"/>
            </a:xfrm>
            <a:custGeom>
              <a:avLst/>
              <a:gdLst/>
              <a:ahLst/>
              <a:cxnLst/>
              <a:rect l="l" t="t" r="r" b="b"/>
              <a:pathLst>
                <a:path w="435959" h="948460">
                  <a:moveTo>
                    <a:pt x="0" y="0"/>
                  </a:moveTo>
                  <a:lnTo>
                    <a:pt x="435959" y="0"/>
                  </a:lnTo>
                  <a:lnTo>
                    <a:pt x="435959" y="948460"/>
                  </a:lnTo>
                  <a:lnTo>
                    <a:pt x="0" y="94846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35959" cy="98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1825385">
            <a:off x="9799361" y="-1880595"/>
            <a:ext cx="1339302" cy="3601184"/>
            <a:chOff x="0" y="0"/>
            <a:chExt cx="352738" cy="9484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2738" cy="948460"/>
            </a:xfrm>
            <a:custGeom>
              <a:avLst/>
              <a:gdLst/>
              <a:ahLst/>
              <a:cxnLst/>
              <a:rect l="l" t="t" r="r" b="b"/>
              <a:pathLst>
                <a:path w="352738" h="948460">
                  <a:moveTo>
                    <a:pt x="0" y="0"/>
                  </a:moveTo>
                  <a:lnTo>
                    <a:pt x="352738" y="0"/>
                  </a:lnTo>
                  <a:lnTo>
                    <a:pt x="352738" y="948460"/>
                  </a:lnTo>
                  <a:lnTo>
                    <a:pt x="0" y="94846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352738" cy="98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383935" y="-336222"/>
            <a:ext cx="1880366" cy="10805394"/>
            <a:chOff x="0" y="0"/>
            <a:chExt cx="510716" cy="293479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10716" cy="2934792"/>
            </a:xfrm>
            <a:custGeom>
              <a:avLst/>
              <a:gdLst/>
              <a:ahLst/>
              <a:cxnLst/>
              <a:rect l="l" t="t" r="r" b="b"/>
              <a:pathLst>
                <a:path w="510716" h="2934792">
                  <a:moveTo>
                    <a:pt x="168807" y="0"/>
                  </a:moveTo>
                  <a:lnTo>
                    <a:pt x="341909" y="0"/>
                  </a:lnTo>
                  <a:cubicBezTo>
                    <a:pt x="386679" y="0"/>
                    <a:pt x="429616" y="17785"/>
                    <a:pt x="461273" y="49442"/>
                  </a:cubicBezTo>
                  <a:cubicBezTo>
                    <a:pt x="492931" y="81100"/>
                    <a:pt x="510716" y="124037"/>
                    <a:pt x="510716" y="168807"/>
                  </a:cubicBezTo>
                  <a:lnTo>
                    <a:pt x="510716" y="2765985"/>
                  </a:lnTo>
                  <a:cubicBezTo>
                    <a:pt x="510716" y="2810756"/>
                    <a:pt x="492931" y="2853692"/>
                    <a:pt x="461273" y="2885350"/>
                  </a:cubicBezTo>
                  <a:cubicBezTo>
                    <a:pt x="429616" y="2917007"/>
                    <a:pt x="386679" y="2934792"/>
                    <a:pt x="341909" y="2934792"/>
                  </a:cubicBezTo>
                  <a:lnTo>
                    <a:pt x="168807" y="2934792"/>
                  </a:lnTo>
                  <a:cubicBezTo>
                    <a:pt x="124037" y="2934792"/>
                    <a:pt x="81100" y="2917007"/>
                    <a:pt x="49442" y="2885350"/>
                  </a:cubicBezTo>
                  <a:cubicBezTo>
                    <a:pt x="17785" y="2853692"/>
                    <a:pt x="0" y="2810756"/>
                    <a:pt x="0" y="2765985"/>
                  </a:cubicBezTo>
                  <a:lnTo>
                    <a:pt x="0" y="168807"/>
                  </a:lnTo>
                  <a:cubicBezTo>
                    <a:pt x="0" y="124037"/>
                    <a:pt x="17785" y="81100"/>
                    <a:pt x="49442" y="49442"/>
                  </a:cubicBezTo>
                  <a:cubicBezTo>
                    <a:pt x="81100" y="17785"/>
                    <a:pt x="124037" y="0"/>
                    <a:pt x="1688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10716" cy="2972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38" name="Freeform 38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3935795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NST-1 AND EVIDENCE-BASED PLANNING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1446" y="3230997"/>
            <a:ext cx="11677867" cy="386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NST-1 Needs Better Information On: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Trade-offs between growth and sustainability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Resource productivity</a:t>
            </a:r>
          </a:p>
          <a:p>
            <a:pPr marL="571500" lvl="0" indent="-571500" algn="just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Long-term development risks</a:t>
            </a:r>
          </a:p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NCA strengthens planning credibility</a:t>
            </a:r>
          </a:p>
          <a:p>
            <a:pPr marL="0" lvl="0" indent="0" algn="just">
              <a:lnSpc>
                <a:spcPts val="432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924458"/>
            <a:ext cx="13935795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CLIMATE COMMITMENTS AND NCA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1446" y="3230997"/>
            <a:ext cx="15327854" cy="361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r>
              <a:rPr lang="en-US" sz="4725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Supporting Rwanda’s NDCs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Tracking land-use and ecosystem changes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Supporting adaptation planning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Linking mitigation with ecosystem health</a:t>
            </a:r>
          </a:p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endParaRPr lang="en-US" sz="472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3453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7799690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NCA AND THE SDGS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1446" y="3230997"/>
            <a:ext cx="11345789" cy="507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r>
              <a:rPr lang="en-US" sz="472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SDGs </a:t>
            </a:r>
            <a:r>
              <a:rPr lang="en-US" sz="4725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Supported by NCA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SDG 6 – Water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SDG 13 – Climate Action</a:t>
            </a:r>
          </a:p>
          <a:p>
            <a:pPr marL="685800" lvl="0" indent="-685800" algn="just">
              <a:lnSpc>
                <a:spcPts val="567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SDG 15 – Life on Land</a:t>
            </a:r>
          </a:p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endParaRPr lang="en-US" sz="472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r>
              <a:rPr lang="en-US" sz="4725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NCA provides measurable indicators</a:t>
            </a:r>
          </a:p>
          <a:p>
            <a:pPr marL="0" lvl="0" indent="0" algn="just">
              <a:lnSpc>
                <a:spcPts val="5670"/>
              </a:lnSpc>
              <a:spcBef>
                <a:spcPct val="0"/>
              </a:spcBef>
            </a:pPr>
            <a:endParaRPr lang="en-US" sz="4725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4152364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FROM POLICY STATEMENTS TO NUMBERS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1446" y="3230997"/>
            <a:ext cx="12874672" cy="515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704"/>
              </a:lnSpc>
              <a:spcBef>
                <a:spcPct val="0"/>
              </a:spcBef>
            </a:pPr>
            <a:r>
              <a:rPr lang="en-US" sz="5587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Why Policymakers Ne</a:t>
            </a: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 NCA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Clear, quantified evidence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Transparent trade-offs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Stronger investment decisions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Long-term fiscal realism</a:t>
            </a:r>
          </a:p>
          <a:p>
            <a:pPr marL="0" lvl="0" indent="0" algn="just">
              <a:lnSpc>
                <a:spcPts val="6704"/>
              </a:lnSpc>
              <a:spcBef>
                <a:spcPct val="0"/>
              </a:spcBef>
            </a:pPr>
            <a:endParaRPr lang="en-US" sz="5587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9929280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GLOBAL EVOLUTION OF NCA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2797861"/>
            <a:ext cx="13811453" cy="601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6704"/>
              </a:lnSpc>
              <a:spcBef>
                <a:spcPct val="0"/>
              </a:spcBef>
            </a:pPr>
            <a:r>
              <a:rPr lang="en-US" sz="5587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From Concept to Standar</a:t>
            </a: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Early environmental statistics</a:t>
            </a:r>
          </a:p>
          <a:p>
            <a:pPr marL="685800" lvl="0" indent="-685800" algn="just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Satellite accounts</a:t>
            </a:r>
          </a:p>
          <a:p>
            <a:pPr marL="685800" lvl="0" indent="-685800">
              <a:lnSpc>
                <a:spcPts val="67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587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Adoption of System of Environmental-Economic Accounting (SEEA) as UN standard</a:t>
            </a:r>
          </a:p>
          <a:p>
            <a:pPr marL="0" lvl="0" indent="0" algn="just">
              <a:lnSpc>
                <a:spcPts val="6704"/>
              </a:lnSpc>
              <a:spcBef>
                <a:spcPct val="0"/>
              </a:spcBef>
            </a:pPr>
            <a:endParaRPr lang="en-US" sz="5587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8297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37887" y="1169545"/>
            <a:ext cx="3392108" cy="3387868"/>
            <a:chOff x="0" y="0"/>
            <a:chExt cx="4522811" cy="4517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2811" cy="4517158"/>
            </a:xfrm>
            <a:custGeom>
              <a:avLst/>
              <a:gdLst/>
              <a:ahLst/>
              <a:cxnLst/>
              <a:rect l="l" t="t" r="r" b="b"/>
              <a:pathLst>
                <a:path w="4522811" h="4517158">
                  <a:moveTo>
                    <a:pt x="0" y="0"/>
                  </a:moveTo>
                  <a:lnTo>
                    <a:pt x="4522811" y="0"/>
                  </a:lnTo>
                  <a:lnTo>
                    <a:pt x="4522811" y="4517158"/>
                  </a:lnTo>
                  <a:lnTo>
                    <a:pt x="0" y="4517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32249" y="191893"/>
              <a:ext cx="3942093" cy="39420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3509741" y="79932"/>
            <a:ext cx="1224877" cy="1223346"/>
            <a:chOff x="0" y="0"/>
            <a:chExt cx="1633169" cy="1631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3169" cy="1631128"/>
            </a:xfrm>
            <a:custGeom>
              <a:avLst/>
              <a:gdLst/>
              <a:ahLst/>
              <a:cxnLst/>
              <a:rect l="l" t="t" r="r" b="b"/>
              <a:pathLst>
                <a:path w="1633169" h="1631128">
                  <a:moveTo>
                    <a:pt x="0" y="0"/>
                  </a:moveTo>
                  <a:lnTo>
                    <a:pt x="1633169" y="0"/>
                  </a:lnTo>
                  <a:lnTo>
                    <a:pt x="1633169" y="1631128"/>
                  </a:lnTo>
                  <a:lnTo>
                    <a:pt x="0" y="163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83864" y="69292"/>
              <a:ext cx="1423474" cy="14234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-5400000">
            <a:off x="8080769" y="-6758441"/>
            <a:ext cx="1379064" cy="17540602"/>
            <a:chOff x="0" y="0"/>
            <a:chExt cx="363210" cy="46197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210" cy="4619747"/>
            </a:xfrm>
            <a:custGeom>
              <a:avLst/>
              <a:gdLst/>
              <a:ahLst/>
              <a:cxnLst/>
              <a:rect l="l" t="t" r="r" b="b"/>
              <a:pathLst>
                <a:path w="363210" h="4619747">
                  <a:moveTo>
                    <a:pt x="0" y="0"/>
                  </a:moveTo>
                  <a:lnTo>
                    <a:pt x="363210" y="0"/>
                  </a:lnTo>
                  <a:lnTo>
                    <a:pt x="363210" y="4619747"/>
                  </a:lnTo>
                  <a:lnTo>
                    <a:pt x="0" y="4619747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50000">
                  <a:srgbClr val="0269E6">
                    <a:alpha val="8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3210" cy="4657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31619" y="1369953"/>
            <a:ext cx="11204034" cy="207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3"/>
              </a:lnSpc>
              <a:spcBef>
                <a:spcPct val="0"/>
              </a:spcBef>
            </a:pPr>
            <a:r>
              <a:rPr lang="en-US" sz="5952" b="1">
                <a:solidFill>
                  <a:srgbClr val="FFFFFF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PURPOSE OF THE TRAINING</a:t>
            </a:r>
          </a:p>
          <a:p>
            <a:pPr algn="l">
              <a:lnSpc>
                <a:spcPts val="8333"/>
              </a:lnSpc>
              <a:spcBef>
                <a:spcPct val="0"/>
              </a:spcBef>
            </a:pPr>
            <a:endParaRPr lang="en-US" sz="5952" b="1">
              <a:solidFill>
                <a:srgbClr val="FFFFFF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518080" y="2274847"/>
            <a:ext cx="7339748" cy="7330573"/>
          </a:xfrm>
          <a:custGeom>
            <a:avLst/>
            <a:gdLst/>
            <a:ahLst/>
            <a:cxnLst/>
            <a:rect l="l" t="t" r="r" b="b"/>
            <a:pathLst>
              <a:path w="7339748" h="7330573">
                <a:moveTo>
                  <a:pt x="0" y="0"/>
                </a:moveTo>
                <a:lnTo>
                  <a:pt x="7339748" y="0"/>
                </a:lnTo>
                <a:lnTo>
                  <a:pt x="7339748" y="7330574"/>
                </a:lnTo>
                <a:lnTo>
                  <a:pt x="0" y="733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10894981" y="2586257"/>
            <a:ext cx="6397341" cy="639734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4946" tIns="44946" rIns="44946" bIns="4494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5361" y="2956636"/>
            <a:ext cx="5656582" cy="56565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22"/>
          <p:cNvGrpSpPr/>
          <p:nvPr/>
        </p:nvGrpSpPr>
        <p:grpSpPr>
          <a:xfrm rot="1825385">
            <a:off x="17105612" y="7121349"/>
            <a:ext cx="2595316" cy="4038995"/>
            <a:chOff x="0" y="0"/>
            <a:chExt cx="683540" cy="106376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3540" cy="1063768"/>
            </a:xfrm>
            <a:custGeom>
              <a:avLst/>
              <a:gdLst/>
              <a:ahLst/>
              <a:cxnLst/>
              <a:rect l="l" t="t" r="r" b="b"/>
              <a:pathLst>
                <a:path w="683540" h="1063768">
                  <a:moveTo>
                    <a:pt x="0" y="0"/>
                  </a:moveTo>
                  <a:lnTo>
                    <a:pt x="683540" y="0"/>
                  </a:lnTo>
                  <a:lnTo>
                    <a:pt x="683540" y="1063768"/>
                  </a:lnTo>
                  <a:lnTo>
                    <a:pt x="0" y="1063768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83540" cy="110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1825385">
            <a:off x="17626405" y="8648044"/>
            <a:ext cx="2397977" cy="2233242"/>
            <a:chOff x="0" y="0"/>
            <a:chExt cx="631566" cy="5881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1566" cy="588179"/>
            </a:xfrm>
            <a:custGeom>
              <a:avLst/>
              <a:gdLst/>
              <a:ahLst/>
              <a:cxnLst/>
              <a:rect l="l" t="t" r="r" b="b"/>
              <a:pathLst>
                <a:path w="631566" h="588179">
                  <a:moveTo>
                    <a:pt x="0" y="0"/>
                  </a:moveTo>
                  <a:lnTo>
                    <a:pt x="631566" y="0"/>
                  </a:lnTo>
                  <a:lnTo>
                    <a:pt x="631566" y="588179"/>
                  </a:lnTo>
                  <a:lnTo>
                    <a:pt x="0" y="588179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631566" cy="626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6831782" y="7920759"/>
            <a:ext cx="2444957" cy="2444957"/>
          </a:xfrm>
          <a:custGeom>
            <a:avLst/>
            <a:gdLst/>
            <a:ahLst/>
            <a:cxnLst/>
            <a:rect l="l" t="t" r="r" b="b"/>
            <a:pathLst>
              <a:path w="2444957" h="2444957">
                <a:moveTo>
                  <a:pt x="0" y="0"/>
                </a:moveTo>
                <a:lnTo>
                  <a:pt x="2444956" y="0"/>
                </a:lnTo>
                <a:lnTo>
                  <a:pt x="2444956" y="2444956"/>
                </a:lnTo>
                <a:lnTo>
                  <a:pt x="0" y="2444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TextBox 29"/>
          <p:cNvSpPr txBox="1"/>
          <p:nvPr/>
        </p:nvSpPr>
        <p:spPr>
          <a:xfrm>
            <a:off x="1331619" y="2975686"/>
            <a:ext cx="8495153" cy="77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2"/>
              </a:lnSpc>
            </a:pPr>
            <a:r>
              <a:rPr lang="en-US" sz="276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Why This Training Programme?</a:t>
            </a:r>
          </a:p>
          <a:p>
            <a:pPr algn="just">
              <a:lnSpc>
                <a:spcPts val="3042"/>
              </a:lnSpc>
            </a:pPr>
            <a:endParaRPr lang="en-US" sz="2765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331619" y="4001412"/>
            <a:ext cx="8495153" cy="1370412"/>
            <a:chOff x="0" y="0"/>
            <a:chExt cx="2171659" cy="3503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71659" cy="350325"/>
            </a:xfrm>
            <a:custGeom>
              <a:avLst/>
              <a:gdLst/>
              <a:ahLst/>
              <a:cxnLst/>
              <a:rect l="l" t="t" r="r" b="b"/>
              <a:pathLst>
                <a:path w="2171659" h="350325">
                  <a:moveTo>
                    <a:pt x="91133" y="0"/>
                  </a:moveTo>
                  <a:lnTo>
                    <a:pt x="2080526" y="0"/>
                  </a:lnTo>
                  <a:cubicBezTo>
                    <a:pt x="2104696" y="0"/>
                    <a:pt x="2127876" y="9602"/>
                    <a:pt x="2144967" y="26692"/>
                  </a:cubicBezTo>
                  <a:cubicBezTo>
                    <a:pt x="2162058" y="43783"/>
                    <a:pt x="2171659" y="66963"/>
                    <a:pt x="2171659" y="91133"/>
                  </a:cubicBezTo>
                  <a:lnTo>
                    <a:pt x="2171659" y="259192"/>
                  </a:lnTo>
                  <a:cubicBezTo>
                    <a:pt x="2171659" y="283362"/>
                    <a:pt x="2162058" y="306542"/>
                    <a:pt x="2144967" y="323633"/>
                  </a:cubicBezTo>
                  <a:cubicBezTo>
                    <a:pt x="2127876" y="340724"/>
                    <a:pt x="2104696" y="350325"/>
                    <a:pt x="2080526" y="350325"/>
                  </a:cubicBezTo>
                  <a:lnTo>
                    <a:pt x="91133" y="350325"/>
                  </a:lnTo>
                  <a:cubicBezTo>
                    <a:pt x="66963" y="350325"/>
                    <a:pt x="43783" y="340724"/>
                    <a:pt x="26692" y="323633"/>
                  </a:cubicBezTo>
                  <a:cubicBezTo>
                    <a:pt x="9602" y="306542"/>
                    <a:pt x="0" y="283362"/>
                    <a:pt x="0" y="259192"/>
                  </a:cubicBezTo>
                  <a:lnTo>
                    <a:pt x="0" y="91133"/>
                  </a:lnTo>
                  <a:cubicBezTo>
                    <a:pt x="0" y="66963"/>
                    <a:pt x="9602" y="43783"/>
                    <a:pt x="26692" y="26692"/>
                  </a:cubicBezTo>
                  <a:cubicBezTo>
                    <a:pt x="43783" y="9602"/>
                    <a:pt x="66963" y="0"/>
                    <a:pt x="911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71659" cy="388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49618" y="4222590"/>
            <a:ext cx="7962864" cy="85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1"/>
              </a:lnSpc>
            </a:pPr>
            <a:r>
              <a:rPr lang="en-US" sz="305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Rwanda’s development is strongly dependent on natural assets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31619" y="5495649"/>
            <a:ext cx="8495153" cy="1467484"/>
            <a:chOff x="0" y="0"/>
            <a:chExt cx="11326871" cy="195664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1326871" cy="1956646"/>
              <a:chOff x="0" y="0"/>
              <a:chExt cx="2171659" cy="3751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171659" cy="375141"/>
              </a:xfrm>
              <a:custGeom>
                <a:avLst/>
                <a:gdLst/>
                <a:ahLst/>
                <a:cxnLst/>
                <a:rect l="l" t="t" r="r" b="b"/>
                <a:pathLst>
                  <a:path w="2171659" h="375141">
                    <a:moveTo>
                      <a:pt x="91133" y="0"/>
                    </a:moveTo>
                    <a:lnTo>
                      <a:pt x="2080526" y="0"/>
                    </a:lnTo>
                    <a:cubicBezTo>
                      <a:pt x="2104696" y="0"/>
                      <a:pt x="2127876" y="9602"/>
                      <a:pt x="2144967" y="26692"/>
                    </a:cubicBezTo>
                    <a:cubicBezTo>
                      <a:pt x="2162058" y="43783"/>
                      <a:pt x="2171659" y="66963"/>
                      <a:pt x="2171659" y="91133"/>
                    </a:cubicBezTo>
                    <a:lnTo>
                      <a:pt x="2171659" y="284007"/>
                    </a:lnTo>
                    <a:cubicBezTo>
                      <a:pt x="2171659" y="308177"/>
                      <a:pt x="2162058" y="331357"/>
                      <a:pt x="2144967" y="348448"/>
                    </a:cubicBezTo>
                    <a:cubicBezTo>
                      <a:pt x="2127876" y="365539"/>
                      <a:pt x="2104696" y="375141"/>
                      <a:pt x="2080526" y="375141"/>
                    </a:cubicBezTo>
                    <a:lnTo>
                      <a:pt x="91133" y="375141"/>
                    </a:lnTo>
                    <a:cubicBezTo>
                      <a:pt x="66963" y="375141"/>
                      <a:pt x="43783" y="365539"/>
                      <a:pt x="26692" y="348448"/>
                    </a:cubicBezTo>
                    <a:cubicBezTo>
                      <a:pt x="9602" y="331357"/>
                      <a:pt x="0" y="308177"/>
                      <a:pt x="0" y="284007"/>
                    </a:cubicBezTo>
                    <a:lnTo>
                      <a:pt x="0" y="91133"/>
                    </a:lnTo>
                    <a:cubicBezTo>
                      <a:pt x="0" y="66963"/>
                      <a:pt x="9602" y="43783"/>
                      <a:pt x="26692" y="26692"/>
                    </a:cubicBezTo>
                    <a:cubicBezTo>
                      <a:pt x="43783" y="9602"/>
                      <a:pt x="66963" y="0"/>
                      <a:pt x="911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2171659" cy="4132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557332" y="469695"/>
              <a:ext cx="10617152" cy="1157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1"/>
                </a:lnSpc>
              </a:pPr>
              <a:r>
                <a:rPr lang="en-US" sz="3055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Traditional economic statistics do not capture natural assets depletion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02028" y="7172683"/>
            <a:ext cx="8495153" cy="1284161"/>
            <a:chOff x="0" y="0"/>
            <a:chExt cx="11326871" cy="1712215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1326871" cy="1712215"/>
              <a:chOff x="0" y="0"/>
              <a:chExt cx="2171659" cy="32827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171659" cy="328277"/>
              </a:xfrm>
              <a:custGeom>
                <a:avLst/>
                <a:gdLst/>
                <a:ahLst/>
                <a:cxnLst/>
                <a:rect l="l" t="t" r="r" b="b"/>
                <a:pathLst>
                  <a:path w="2171659" h="328277">
                    <a:moveTo>
                      <a:pt x="91133" y="0"/>
                    </a:moveTo>
                    <a:lnTo>
                      <a:pt x="2080526" y="0"/>
                    </a:lnTo>
                    <a:cubicBezTo>
                      <a:pt x="2104696" y="0"/>
                      <a:pt x="2127876" y="9602"/>
                      <a:pt x="2144967" y="26692"/>
                    </a:cubicBezTo>
                    <a:cubicBezTo>
                      <a:pt x="2162058" y="43783"/>
                      <a:pt x="2171659" y="66963"/>
                      <a:pt x="2171659" y="91133"/>
                    </a:cubicBezTo>
                    <a:lnTo>
                      <a:pt x="2171659" y="237143"/>
                    </a:lnTo>
                    <a:cubicBezTo>
                      <a:pt x="2171659" y="261313"/>
                      <a:pt x="2162058" y="284494"/>
                      <a:pt x="2144967" y="301584"/>
                    </a:cubicBezTo>
                    <a:cubicBezTo>
                      <a:pt x="2127876" y="318675"/>
                      <a:pt x="2104696" y="328277"/>
                      <a:pt x="2080526" y="328277"/>
                    </a:cubicBezTo>
                    <a:lnTo>
                      <a:pt x="91133" y="328277"/>
                    </a:lnTo>
                    <a:cubicBezTo>
                      <a:pt x="66963" y="328277"/>
                      <a:pt x="43783" y="318675"/>
                      <a:pt x="26692" y="301584"/>
                    </a:cubicBezTo>
                    <a:cubicBezTo>
                      <a:pt x="9602" y="284494"/>
                      <a:pt x="0" y="261313"/>
                      <a:pt x="0" y="237143"/>
                    </a:cubicBezTo>
                    <a:lnTo>
                      <a:pt x="0" y="91133"/>
                    </a:lnTo>
                    <a:cubicBezTo>
                      <a:pt x="0" y="66963"/>
                      <a:pt x="9602" y="43783"/>
                      <a:pt x="26692" y="26692"/>
                    </a:cubicBezTo>
                    <a:cubicBezTo>
                      <a:pt x="43783" y="9602"/>
                      <a:pt x="66963" y="0"/>
                      <a:pt x="911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2171659" cy="3663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557332" y="288553"/>
              <a:ext cx="10617152" cy="115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1"/>
                </a:lnSpc>
              </a:pPr>
              <a:r>
                <a:rPr lang="en-US" sz="3055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NCA provides a structured way to integrate nature into decision-making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02028" y="158063"/>
            <a:ext cx="4809539" cy="1032070"/>
            <a:chOff x="0" y="0"/>
            <a:chExt cx="6412719" cy="1376093"/>
          </a:xfrm>
        </p:grpSpPr>
        <p:sp>
          <p:nvSpPr>
            <p:cNvPr id="45" name="Freeform 45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1619" y="8628294"/>
            <a:ext cx="8495153" cy="1284161"/>
            <a:chOff x="0" y="0"/>
            <a:chExt cx="11326871" cy="1712215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1326871" cy="1712215"/>
              <a:chOff x="0" y="0"/>
              <a:chExt cx="2171659" cy="32827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171659" cy="328277"/>
              </a:xfrm>
              <a:custGeom>
                <a:avLst/>
                <a:gdLst/>
                <a:ahLst/>
                <a:cxnLst/>
                <a:rect l="l" t="t" r="r" b="b"/>
                <a:pathLst>
                  <a:path w="2171659" h="328277">
                    <a:moveTo>
                      <a:pt x="91133" y="0"/>
                    </a:moveTo>
                    <a:lnTo>
                      <a:pt x="2080526" y="0"/>
                    </a:lnTo>
                    <a:cubicBezTo>
                      <a:pt x="2104696" y="0"/>
                      <a:pt x="2127876" y="9602"/>
                      <a:pt x="2144967" y="26692"/>
                    </a:cubicBezTo>
                    <a:cubicBezTo>
                      <a:pt x="2162058" y="43783"/>
                      <a:pt x="2171659" y="66963"/>
                      <a:pt x="2171659" y="91133"/>
                    </a:cubicBezTo>
                    <a:lnTo>
                      <a:pt x="2171659" y="237143"/>
                    </a:lnTo>
                    <a:cubicBezTo>
                      <a:pt x="2171659" y="261313"/>
                      <a:pt x="2162058" y="284494"/>
                      <a:pt x="2144967" y="301584"/>
                    </a:cubicBezTo>
                    <a:cubicBezTo>
                      <a:pt x="2127876" y="318675"/>
                      <a:pt x="2104696" y="328277"/>
                      <a:pt x="2080526" y="328277"/>
                    </a:cubicBezTo>
                    <a:lnTo>
                      <a:pt x="91133" y="328277"/>
                    </a:lnTo>
                    <a:cubicBezTo>
                      <a:pt x="66963" y="328277"/>
                      <a:pt x="43783" y="318675"/>
                      <a:pt x="26692" y="301584"/>
                    </a:cubicBezTo>
                    <a:cubicBezTo>
                      <a:pt x="9602" y="284494"/>
                      <a:pt x="0" y="261313"/>
                      <a:pt x="0" y="237143"/>
                    </a:cubicBezTo>
                    <a:lnTo>
                      <a:pt x="0" y="91133"/>
                    </a:lnTo>
                    <a:cubicBezTo>
                      <a:pt x="0" y="66963"/>
                      <a:pt x="9602" y="43783"/>
                      <a:pt x="26692" y="26692"/>
                    </a:cubicBezTo>
                    <a:cubicBezTo>
                      <a:pt x="43783" y="9602"/>
                      <a:pt x="66963" y="0"/>
                      <a:pt x="9113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2171659" cy="3663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557332" y="288553"/>
              <a:ext cx="10617152" cy="115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1"/>
                </a:lnSpc>
              </a:pPr>
              <a:r>
                <a:rPr lang="en-US" sz="3055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This programme focuses on institutionalising NCA, not one-off studies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9929280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WHAT IS SEEA?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7289128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of Environmental-Economic Accounting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International statistical standard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Developed under UN leadership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Comparable across countries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Policy-neutral framework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4"/>
            <a:ext cx="11869442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 dirty="0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WHAT SEEA IS NOT CONSIDERING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9348286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Important Clarifications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 environmental advocacy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 compulsory monetization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 a project-based tool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 is an accounting system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2167153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RWANDA’S EXPERIENCE WITH NCA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9348286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Progress to Date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Pilot assessments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Sector-specific studies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Growing policy interest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2167153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KEY GAPS IDENTIFIED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2936242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Lessons Learned</a:t>
            </a:r>
          </a:p>
          <a:p>
            <a:pPr marL="685800" lvl="0" indent="-685800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Fragmented data systems</a:t>
            </a:r>
          </a:p>
          <a:p>
            <a:pPr marL="685800" lvl="0" indent="-685800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Limited coordination</a:t>
            </a:r>
          </a:p>
          <a:p>
            <a:pPr marL="685800" lvl="0" indent="-685800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Lack of institutional ownership</a:t>
            </a:r>
          </a:p>
          <a:p>
            <a:pPr marL="685800" lvl="0" indent="-685800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This programme addresses these gaps</a:t>
            </a:r>
          </a:p>
          <a:p>
            <a:pPr marL="0" lvl="0" indent="0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4"/>
            <a:ext cx="13241042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 dirty="0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WHY INSTITUTIONALIZATION MATTER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0864265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NCA Is a System, Not a Study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Requires multiple institutions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Needs clear roles and coordination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Depends on data sharing and trust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2167153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ROLE OF NISR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0864265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NISR as Lead Institution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Custodian of national accounts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 leadership on SEEA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Quality assurance and integration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Coordination across MDAs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2167153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ROLE OF MDAS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0864265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MDAs’ Responsibilities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Producing sectoral data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Technical validation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NCA results in policy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2167153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 dirty="0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DATA PRODUCERs VS DATA USERs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2596812" cy="268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Different Roles, Same Objective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u="none" strike="noStrik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• Not all institutions compile accounts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u="none" strike="noStrik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• All institutions use the outputs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r>
              <a:rPr lang="en-US" sz="4419" b="1" u="none" strike="noStrik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• Clear division of responsibilities is essential</a:t>
            </a: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3409749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 dirty="0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EXPECTATIONS FROM PARTICIPANTs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2596812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3"/>
              </a:lnSpc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During the 10 Days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Active</a:t>
            </a: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engagement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Institutional perspective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Practical contributions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Openness to coordination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3409749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WHAT WILL BE BUILT TOGETHER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8" y="2896619"/>
            <a:ext cx="12596812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03"/>
              </a:lnSpc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 the Next 10 Days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Priority natural capital</a:t>
            </a: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accounts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gap matrices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Institutional coordination framework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Inputs to national NCA roadmap</a:t>
            </a:r>
          </a:p>
          <a:p>
            <a:pPr marL="0" lvl="0" indent="0" algn="just">
              <a:lnSpc>
                <a:spcPts val="5303"/>
              </a:lnSpc>
              <a:spcBef>
                <a:spcPct val="0"/>
              </a:spcBef>
            </a:pPr>
            <a:endParaRPr lang="en-US" sz="4419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637" y="4287287"/>
            <a:ext cx="15077553" cy="3183593"/>
            <a:chOff x="0" y="0"/>
            <a:chExt cx="20103405" cy="4244790"/>
          </a:xfrm>
        </p:grpSpPr>
        <p:grpSp>
          <p:nvGrpSpPr>
            <p:cNvPr id="3" name="Group 3"/>
            <p:cNvGrpSpPr/>
            <p:nvPr/>
          </p:nvGrpSpPr>
          <p:grpSpPr>
            <a:xfrm>
              <a:off x="988742" y="0"/>
              <a:ext cx="8857926" cy="1965814"/>
              <a:chOff x="0" y="0"/>
              <a:chExt cx="1825812" cy="40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2581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1825812" h="405197">
                    <a:moveTo>
                      <a:pt x="111678" y="0"/>
                    </a:moveTo>
                    <a:lnTo>
                      <a:pt x="1714135" y="0"/>
                    </a:lnTo>
                    <a:cubicBezTo>
                      <a:pt x="1743753" y="0"/>
                      <a:pt x="1772159" y="11766"/>
                      <a:pt x="1793103" y="32710"/>
                    </a:cubicBezTo>
                    <a:cubicBezTo>
                      <a:pt x="1814046" y="53653"/>
                      <a:pt x="1825812" y="82059"/>
                      <a:pt x="1825812" y="111678"/>
                    </a:cubicBezTo>
                    <a:lnTo>
                      <a:pt x="1825812" y="293520"/>
                    </a:lnTo>
                    <a:cubicBezTo>
                      <a:pt x="1825812" y="323138"/>
                      <a:pt x="1814046" y="351544"/>
                      <a:pt x="1793103" y="372488"/>
                    </a:cubicBezTo>
                    <a:cubicBezTo>
                      <a:pt x="1772159" y="393431"/>
                      <a:pt x="1743753" y="405197"/>
                      <a:pt x="1714135" y="405197"/>
                    </a:cubicBezTo>
                    <a:lnTo>
                      <a:pt x="111678" y="405197"/>
                    </a:lnTo>
                    <a:cubicBezTo>
                      <a:pt x="82059" y="405197"/>
                      <a:pt x="53653" y="393431"/>
                      <a:pt x="32710" y="372488"/>
                    </a:cubicBezTo>
                    <a:cubicBezTo>
                      <a:pt x="11766" y="351544"/>
                      <a:pt x="0" y="323138"/>
                      <a:pt x="0" y="293520"/>
                    </a:cubicBezTo>
                    <a:lnTo>
                      <a:pt x="0" y="111678"/>
                    </a:lnTo>
                    <a:cubicBezTo>
                      <a:pt x="0" y="82059"/>
                      <a:pt x="11766" y="53653"/>
                      <a:pt x="32710" y="32710"/>
                    </a:cubicBezTo>
                    <a:cubicBezTo>
                      <a:pt x="53653" y="11766"/>
                      <a:pt x="82059" y="0"/>
                      <a:pt x="111678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82581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838234" cy="1965814"/>
              <a:chOff x="0" y="0"/>
              <a:chExt cx="585022" cy="40519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8502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585022" h="405197">
                    <a:moveTo>
                      <a:pt x="202599" y="0"/>
                    </a:moveTo>
                    <a:lnTo>
                      <a:pt x="382423" y="0"/>
                    </a:lnTo>
                    <a:cubicBezTo>
                      <a:pt x="494316" y="0"/>
                      <a:pt x="585022" y="90707"/>
                      <a:pt x="585022" y="202599"/>
                    </a:cubicBezTo>
                    <a:lnTo>
                      <a:pt x="585022" y="202599"/>
                    </a:lnTo>
                    <a:cubicBezTo>
                      <a:pt x="585022" y="314491"/>
                      <a:pt x="494316" y="405197"/>
                      <a:pt x="382423" y="405197"/>
                    </a:cubicBezTo>
                    <a:lnTo>
                      <a:pt x="202599" y="405197"/>
                    </a:lnTo>
                    <a:cubicBezTo>
                      <a:pt x="90707" y="405197"/>
                      <a:pt x="0" y="314491"/>
                      <a:pt x="0" y="202599"/>
                    </a:cubicBezTo>
                    <a:lnTo>
                      <a:pt x="0" y="202599"/>
                    </a:lnTo>
                    <a:cubicBezTo>
                      <a:pt x="0" y="90707"/>
                      <a:pt x="90707" y="0"/>
                      <a:pt x="2025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58502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74407" y="0"/>
              <a:ext cx="1363827" cy="1965814"/>
              <a:chOff x="0" y="0"/>
              <a:chExt cx="281115" cy="40519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1115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281115" h="405197">
                    <a:moveTo>
                      <a:pt x="0" y="0"/>
                    </a:moveTo>
                    <a:lnTo>
                      <a:pt x="281115" y="0"/>
                    </a:lnTo>
                    <a:lnTo>
                      <a:pt x="281115" y="405197"/>
                    </a:lnTo>
                    <a:lnTo>
                      <a:pt x="0" y="4051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81115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1087043" y="0"/>
              <a:ext cx="8857926" cy="1965814"/>
              <a:chOff x="0" y="0"/>
              <a:chExt cx="1825812" cy="40519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82581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1825812" h="405197">
                    <a:moveTo>
                      <a:pt x="111678" y="0"/>
                    </a:moveTo>
                    <a:lnTo>
                      <a:pt x="1714135" y="0"/>
                    </a:lnTo>
                    <a:cubicBezTo>
                      <a:pt x="1743753" y="0"/>
                      <a:pt x="1772159" y="11766"/>
                      <a:pt x="1793103" y="32710"/>
                    </a:cubicBezTo>
                    <a:cubicBezTo>
                      <a:pt x="1814046" y="53653"/>
                      <a:pt x="1825812" y="82059"/>
                      <a:pt x="1825812" y="111678"/>
                    </a:cubicBezTo>
                    <a:lnTo>
                      <a:pt x="1825812" y="293520"/>
                    </a:lnTo>
                    <a:cubicBezTo>
                      <a:pt x="1825812" y="323138"/>
                      <a:pt x="1814046" y="351544"/>
                      <a:pt x="1793103" y="372488"/>
                    </a:cubicBezTo>
                    <a:cubicBezTo>
                      <a:pt x="1772159" y="393431"/>
                      <a:pt x="1743753" y="405197"/>
                      <a:pt x="1714135" y="405197"/>
                    </a:cubicBezTo>
                    <a:lnTo>
                      <a:pt x="111678" y="405197"/>
                    </a:lnTo>
                    <a:cubicBezTo>
                      <a:pt x="82059" y="405197"/>
                      <a:pt x="53653" y="393431"/>
                      <a:pt x="32710" y="372488"/>
                    </a:cubicBezTo>
                    <a:cubicBezTo>
                      <a:pt x="11766" y="351544"/>
                      <a:pt x="0" y="323138"/>
                      <a:pt x="0" y="293520"/>
                    </a:cubicBezTo>
                    <a:lnTo>
                      <a:pt x="0" y="111678"/>
                    </a:lnTo>
                    <a:cubicBezTo>
                      <a:pt x="0" y="82059"/>
                      <a:pt x="11766" y="53653"/>
                      <a:pt x="32710" y="32710"/>
                    </a:cubicBezTo>
                    <a:cubicBezTo>
                      <a:pt x="53653" y="11766"/>
                      <a:pt x="82059" y="0"/>
                      <a:pt x="111678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82581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0098301" y="0"/>
              <a:ext cx="2838234" cy="1965814"/>
              <a:chOff x="0" y="0"/>
              <a:chExt cx="585022" cy="40519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8502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585022" h="405197">
                    <a:moveTo>
                      <a:pt x="202599" y="0"/>
                    </a:moveTo>
                    <a:lnTo>
                      <a:pt x="382423" y="0"/>
                    </a:lnTo>
                    <a:cubicBezTo>
                      <a:pt x="494316" y="0"/>
                      <a:pt x="585022" y="90707"/>
                      <a:pt x="585022" y="202599"/>
                    </a:cubicBezTo>
                    <a:lnTo>
                      <a:pt x="585022" y="202599"/>
                    </a:lnTo>
                    <a:cubicBezTo>
                      <a:pt x="585022" y="314491"/>
                      <a:pt x="494316" y="405197"/>
                      <a:pt x="382423" y="405197"/>
                    </a:cubicBezTo>
                    <a:lnTo>
                      <a:pt x="202599" y="405197"/>
                    </a:lnTo>
                    <a:cubicBezTo>
                      <a:pt x="90707" y="405197"/>
                      <a:pt x="0" y="314491"/>
                      <a:pt x="0" y="202599"/>
                    </a:cubicBezTo>
                    <a:lnTo>
                      <a:pt x="0" y="202599"/>
                    </a:lnTo>
                    <a:cubicBezTo>
                      <a:pt x="0" y="90707"/>
                      <a:pt x="90707" y="0"/>
                      <a:pt x="2025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8502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572708" y="0"/>
              <a:ext cx="1363827" cy="1965814"/>
              <a:chOff x="0" y="0"/>
              <a:chExt cx="281115" cy="4051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81115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281115" h="405197">
                    <a:moveTo>
                      <a:pt x="0" y="0"/>
                    </a:moveTo>
                    <a:lnTo>
                      <a:pt x="281115" y="0"/>
                    </a:lnTo>
                    <a:lnTo>
                      <a:pt x="281115" y="405197"/>
                    </a:lnTo>
                    <a:lnTo>
                      <a:pt x="0" y="4051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81115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988742" y="2278976"/>
              <a:ext cx="8857926" cy="1965814"/>
              <a:chOff x="0" y="0"/>
              <a:chExt cx="1825812" cy="40519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82581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1825812" h="405197">
                    <a:moveTo>
                      <a:pt x="111678" y="0"/>
                    </a:moveTo>
                    <a:lnTo>
                      <a:pt x="1714135" y="0"/>
                    </a:lnTo>
                    <a:cubicBezTo>
                      <a:pt x="1743753" y="0"/>
                      <a:pt x="1772159" y="11766"/>
                      <a:pt x="1793103" y="32710"/>
                    </a:cubicBezTo>
                    <a:cubicBezTo>
                      <a:pt x="1814046" y="53653"/>
                      <a:pt x="1825812" y="82059"/>
                      <a:pt x="1825812" y="111678"/>
                    </a:cubicBezTo>
                    <a:lnTo>
                      <a:pt x="1825812" y="293520"/>
                    </a:lnTo>
                    <a:cubicBezTo>
                      <a:pt x="1825812" y="323138"/>
                      <a:pt x="1814046" y="351544"/>
                      <a:pt x="1793103" y="372488"/>
                    </a:cubicBezTo>
                    <a:cubicBezTo>
                      <a:pt x="1772159" y="393431"/>
                      <a:pt x="1743753" y="405197"/>
                      <a:pt x="1714135" y="405197"/>
                    </a:cubicBezTo>
                    <a:lnTo>
                      <a:pt x="111678" y="405197"/>
                    </a:lnTo>
                    <a:cubicBezTo>
                      <a:pt x="82059" y="405197"/>
                      <a:pt x="53653" y="393431"/>
                      <a:pt x="32710" y="372488"/>
                    </a:cubicBezTo>
                    <a:cubicBezTo>
                      <a:pt x="11766" y="351544"/>
                      <a:pt x="0" y="323138"/>
                      <a:pt x="0" y="293520"/>
                    </a:cubicBezTo>
                    <a:lnTo>
                      <a:pt x="0" y="111678"/>
                    </a:lnTo>
                    <a:cubicBezTo>
                      <a:pt x="0" y="82059"/>
                      <a:pt x="11766" y="53653"/>
                      <a:pt x="32710" y="32710"/>
                    </a:cubicBezTo>
                    <a:cubicBezTo>
                      <a:pt x="53653" y="11766"/>
                      <a:pt x="82059" y="0"/>
                      <a:pt x="111678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82581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2278976"/>
              <a:ext cx="2838234" cy="1965814"/>
              <a:chOff x="0" y="0"/>
              <a:chExt cx="585022" cy="40519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8502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585022" h="405197">
                    <a:moveTo>
                      <a:pt x="202599" y="0"/>
                    </a:moveTo>
                    <a:lnTo>
                      <a:pt x="382423" y="0"/>
                    </a:lnTo>
                    <a:cubicBezTo>
                      <a:pt x="494316" y="0"/>
                      <a:pt x="585022" y="90707"/>
                      <a:pt x="585022" y="202599"/>
                    </a:cubicBezTo>
                    <a:lnTo>
                      <a:pt x="585022" y="202599"/>
                    </a:lnTo>
                    <a:cubicBezTo>
                      <a:pt x="585022" y="314491"/>
                      <a:pt x="494316" y="405197"/>
                      <a:pt x="382423" y="405197"/>
                    </a:cubicBezTo>
                    <a:lnTo>
                      <a:pt x="202599" y="405197"/>
                    </a:lnTo>
                    <a:cubicBezTo>
                      <a:pt x="90707" y="405197"/>
                      <a:pt x="0" y="314491"/>
                      <a:pt x="0" y="202599"/>
                    </a:cubicBezTo>
                    <a:lnTo>
                      <a:pt x="0" y="202599"/>
                    </a:lnTo>
                    <a:cubicBezTo>
                      <a:pt x="0" y="90707"/>
                      <a:pt x="90707" y="0"/>
                      <a:pt x="2025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58502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74407" y="2278976"/>
              <a:ext cx="1363827" cy="1965814"/>
              <a:chOff x="0" y="0"/>
              <a:chExt cx="281115" cy="40519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1115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281115" h="405197">
                    <a:moveTo>
                      <a:pt x="0" y="0"/>
                    </a:moveTo>
                    <a:lnTo>
                      <a:pt x="281115" y="0"/>
                    </a:lnTo>
                    <a:lnTo>
                      <a:pt x="281115" y="405197"/>
                    </a:lnTo>
                    <a:lnTo>
                      <a:pt x="0" y="4051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81115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087043" y="2278976"/>
              <a:ext cx="8857926" cy="1965814"/>
              <a:chOff x="0" y="0"/>
              <a:chExt cx="1825812" cy="40519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82581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1825812" h="405197">
                    <a:moveTo>
                      <a:pt x="111678" y="0"/>
                    </a:moveTo>
                    <a:lnTo>
                      <a:pt x="1714135" y="0"/>
                    </a:lnTo>
                    <a:cubicBezTo>
                      <a:pt x="1743753" y="0"/>
                      <a:pt x="1772159" y="11766"/>
                      <a:pt x="1793103" y="32710"/>
                    </a:cubicBezTo>
                    <a:cubicBezTo>
                      <a:pt x="1814046" y="53653"/>
                      <a:pt x="1825812" y="82059"/>
                      <a:pt x="1825812" y="111678"/>
                    </a:cubicBezTo>
                    <a:lnTo>
                      <a:pt x="1825812" y="293520"/>
                    </a:lnTo>
                    <a:cubicBezTo>
                      <a:pt x="1825812" y="323138"/>
                      <a:pt x="1814046" y="351544"/>
                      <a:pt x="1793103" y="372488"/>
                    </a:cubicBezTo>
                    <a:cubicBezTo>
                      <a:pt x="1772159" y="393431"/>
                      <a:pt x="1743753" y="405197"/>
                      <a:pt x="1714135" y="405197"/>
                    </a:cubicBezTo>
                    <a:lnTo>
                      <a:pt x="111678" y="405197"/>
                    </a:lnTo>
                    <a:cubicBezTo>
                      <a:pt x="82059" y="405197"/>
                      <a:pt x="53653" y="393431"/>
                      <a:pt x="32710" y="372488"/>
                    </a:cubicBezTo>
                    <a:cubicBezTo>
                      <a:pt x="11766" y="351544"/>
                      <a:pt x="0" y="323138"/>
                      <a:pt x="0" y="293520"/>
                    </a:cubicBezTo>
                    <a:lnTo>
                      <a:pt x="0" y="111678"/>
                    </a:lnTo>
                    <a:cubicBezTo>
                      <a:pt x="0" y="82059"/>
                      <a:pt x="11766" y="53653"/>
                      <a:pt x="32710" y="32710"/>
                    </a:cubicBezTo>
                    <a:cubicBezTo>
                      <a:pt x="53653" y="11766"/>
                      <a:pt x="82059" y="0"/>
                      <a:pt x="111678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82581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0098301" y="2278976"/>
              <a:ext cx="2838234" cy="1965814"/>
              <a:chOff x="0" y="0"/>
              <a:chExt cx="585022" cy="40519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85022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585022" h="405197">
                    <a:moveTo>
                      <a:pt x="202599" y="0"/>
                    </a:moveTo>
                    <a:lnTo>
                      <a:pt x="382423" y="0"/>
                    </a:lnTo>
                    <a:cubicBezTo>
                      <a:pt x="494316" y="0"/>
                      <a:pt x="585022" y="90707"/>
                      <a:pt x="585022" y="202599"/>
                    </a:cubicBezTo>
                    <a:lnTo>
                      <a:pt x="585022" y="202599"/>
                    </a:lnTo>
                    <a:cubicBezTo>
                      <a:pt x="585022" y="314491"/>
                      <a:pt x="494316" y="405197"/>
                      <a:pt x="382423" y="405197"/>
                    </a:cubicBezTo>
                    <a:lnTo>
                      <a:pt x="202599" y="405197"/>
                    </a:lnTo>
                    <a:cubicBezTo>
                      <a:pt x="90707" y="405197"/>
                      <a:pt x="0" y="314491"/>
                      <a:pt x="0" y="202599"/>
                    </a:cubicBezTo>
                    <a:lnTo>
                      <a:pt x="0" y="202599"/>
                    </a:lnTo>
                    <a:cubicBezTo>
                      <a:pt x="0" y="90707"/>
                      <a:pt x="90707" y="0"/>
                      <a:pt x="2025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585022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1572708" y="2278976"/>
              <a:ext cx="1363827" cy="1965814"/>
              <a:chOff x="0" y="0"/>
              <a:chExt cx="281115" cy="40519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81115" cy="405197"/>
              </a:xfrm>
              <a:custGeom>
                <a:avLst/>
                <a:gdLst/>
                <a:ahLst/>
                <a:cxnLst/>
                <a:rect l="l" t="t" r="r" b="b"/>
                <a:pathLst>
                  <a:path w="281115" h="405197">
                    <a:moveTo>
                      <a:pt x="0" y="0"/>
                    </a:moveTo>
                    <a:lnTo>
                      <a:pt x="281115" y="0"/>
                    </a:lnTo>
                    <a:lnTo>
                      <a:pt x="281115" y="405197"/>
                    </a:lnTo>
                    <a:lnTo>
                      <a:pt x="0" y="40519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281115" cy="4432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816630" y="271825"/>
              <a:ext cx="1422165" cy="1422165"/>
            </a:xfrm>
            <a:custGeom>
              <a:avLst/>
              <a:gdLst/>
              <a:ahLst/>
              <a:cxnLst/>
              <a:rect l="l" t="t" r="r" b="b"/>
              <a:pathLst>
                <a:path w="1422165" h="1422165">
                  <a:moveTo>
                    <a:pt x="0" y="0"/>
                  </a:moveTo>
                  <a:lnTo>
                    <a:pt x="1422165" y="0"/>
                  </a:lnTo>
                  <a:lnTo>
                    <a:pt x="1422165" y="1422165"/>
                  </a:lnTo>
                  <a:lnTo>
                    <a:pt x="0" y="1422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70761" y="2584392"/>
              <a:ext cx="1285540" cy="1354982"/>
            </a:xfrm>
            <a:custGeom>
              <a:avLst/>
              <a:gdLst/>
              <a:ahLst/>
              <a:cxnLst/>
              <a:rect l="l" t="t" r="r" b="b"/>
              <a:pathLst>
                <a:path w="1285540" h="1354982">
                  <a:moveTo>
                    <a:pt x="0" y="0"/>
                  </a:moveTo>
                  <a:lnTo>
                    <a:pt x="1285539" y="0"/>
                  </a:lnTo>
                  <a:lnTo>
                    <a:pt x="1285539" y="1354982"/>
                  </a:lnTo>
                  <a:lnTo>
                    <a:pt x="0" y="1354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148865" y="335266"/>
              <a:ext cx="1219637" cy="1231956"/>
            </a:xfrm>
            <a:custGeom>
              <a:avLst/>
              <a:gdLst/>
              <a:ahLst/>
              <a:cxnLst/>
              <a:rect l="l" t="t" r="r" b="b"/>
              <a:pathLst>
                <a:path w="1219637" h="1231956">
                  <a:moveTo>
                    <a:pt x="0" y="0"/>
                  </a:moveTo>
                  <a:lnTo>
                    <a:pt x="1219637" y="0"/>
                  </a:lnTo>
                  <a:lnTo>
                    <a:pt x="1219637" y="1231957"/>
                  </a:lnTo>
                  <a:lnTo>
                    <a:pt x="0" y="123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0837996" y="2702139"/>
              <a:ext cx="1642204" cy="1155701"/>
            </a:xfrm>
            <a:custGeom>
              <a:avLst/>
              <a:gdLst/>
              <a:ahLst/>
              <a:cxnLst/>
              <a:rect l="l" t="t" r="r" b="b"/>
              <a:pathLst>
                <a:path w="1642204" h="1155701">
                  <a:moveTo>
                    <a:pt x="0" y="0"/>
                  </a:moveTo>
                  <a:lnTo>
                    <a:pt x="1642204" y="0"/>
                  </a:lnTo>
                  <a:lnTo>
                    <a:pt x="1642204" y="1155701"/>
                  </a:lnTo>
                  <a:lnTo>
                    <a:pt x="0" y="1155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092743" y="231101"/>
              <a:ext cx="5473955" cy="1669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2"/>
                </a:lnSpc>
              </a:pPr>
              <a:r>
                <a:rPr lang="en-US" sz="2965" b="1">
                  <a:solidFill>
                    <a:srgbClr val="003EA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Understand why NCA matters for Rwanda’s economy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3123939" y="231101"/>
              <a:ext cx="6979465" cy="1123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2"/>
                </a:lnSpc>
              </a:pPr>
              <a:r>
                <a:rPr lang="en-US" sz="2965" b="1" dirty="0" err="1">
                  <a:solidFill>
                    <a:srgbClr val="003EA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Recognise</a:t>
              </a:r>
              <a:r>
                <a:rPr lang="en-US" sz="2965" b="1" dirty="0">
                  <a:solidFill>
                    <a:srgbClr val="003EA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limitations of GDP and traditional indicators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092743" y="2502185"/>
              <a:ext cx="6325739" cy="1669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2"/>
                </a:lnSpc>
              </a:pPr>
              <a:r>
                <a:rPr lang="en-US" sz="2965" b="1">
                  <a:solidFill>
                    <a:srgbClr val="003EA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Understand Rwanda’s policy motivations for NCA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3123939" y="2502185"/>
              <a:ext cx="6596709" cy="1123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2"/>
                </a:lnSpc>
              </a:pPr>
              <a:r>
                <a:rPr lang="en-US" sz="2965" b="1">
                  <a:solidFill>
                    <a:srgbClr val="003EA4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 clear on institutional roles and expectations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802803" y="1632294"/>
            <a:ext cx="12682394" cy="107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5"/>
              </a:lnSpc>
              <a:spcBef>
                <a:spcPct val="0"/>
              </a:spcBef>
            </a:pPr>
            <a:r>
              <a:rPr lang="en-US" sz="6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LEARNING OBJECTIVES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771828" y="3116755"/>
            <a:ext cx="6425024" cy="76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2"/>
              </a:lnSpc>
            </a:pPr>
            <a:r>
              <a:rPr lang="en-US" sz="266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the End of Day-1, Participants Will:</a:t>
            </a:r>
          </a:p>
          <a:p>
            <a:pPr algn="just">
              <a:lnSpc>
                <a:spcPts val="2932"/>
              </a:lnSpc>
            </a:pPr>
            <a:endParaRPr lang="en-US" sz="2665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9" name="Group 49"/>
          <p:cNvGrpSpPr/>
          <p:nvPr/>
        </p:nvGrpSpPr>
        <p:grpSpPr>
          <a:xfrm rot="1825385">
            <a:off x="17501963" y="246990"/>
            <a:ext cx="2107205" cy="2671981"/>
            <a:chOff x="0" y="0"/>
            <a:chExt cx="554984" cy="70373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54984" cy="703732"/>
            </a:xfrm>
            <a:custGeom>
              <a:avLst/>
              <a:gdLst/>
              <a:ahLst/>
              <a:cxnLst/>
              <a:rect l="l" t="t" r="r" b="b"/>
              <a:pathLst>
                <a:path w="554984" h="703732">
                  <a:moveTo>
                    <a:pt x="0" y="0"/>
                  </a:moveTo>
                  <a:lnTo>
                    <a:pt x="554984" y="0"/>
                  </a:lnTo>
                  <a:lnTo>
                    <a:pt x="554984" y="703732"/>
                  </a:lnTo>
                  <a:lnTo>
                    <a:pt x="0" y="70373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554984" cy="7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1824000">
            <a:off x="-1370098" y="246990"/>
            <a:ext cx="2107205" cy="2671981"/>
            <a:chOff x="0" y="0"/>
            <a:chExt cx="554984" cy="70373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54984" cy="703732"/>
            </a:xfrm>
            <a:custGeom>
              <a:avLst/>
              <a:gdLst/>
              <a:ahLst/>
              <a:cxnLst/>
              <a:rect l="l" t="t" r="r" b="b"/>
              <a:pathLst>
                <a:path w="554984" h="703732">
                  <a:moveTo>
                    <a:pt x="0" y="0"/>
                  </a:moveTo>
                  <a:lnTo>
                    <a:pt x="554984" y="0"/>
                  </a:lnTo>
                  <a:lnTo>
                    <a:pt x="554984" y="703732"/>
                  </a:lnTo>
                  <a:lnTo>
                    <a:pt x="0" y="70373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54984" cy="7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1825385">
            <a:off x="17004136" y="6893498"/>
            <a:ext cx="2107205" cy="4638195"/>
            <a:chOff x="0" y="0"/>
            <a:chExt cx="554984" cy="122158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54984" cy="1221582"/>
            </a:xfrm>
            <a:custGeom>
              <a:avLst/>
              <a:gdLst/>
              <a:ahLst/>
              <a:cxnLst/>
              <a:rect l="l" t="t" r="r" b="b"/>
              <a:pathLst>
                <a:path w="554984" h="1221582">
                  <a:moveTo>
                    <a:pt x="0" y="0"/>
                  </a:moveTo>
                  <a:lnTo>
                    <a:pt x="554984" y="0"/>
                  </a:lnTo>
                  <a:lnTo>
                    <a:pt x="554984" y="1221582"/>
                  </a:lnTo>
                  <a:lnTo>
                    <a:pt x="0" y="122158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554984" cy="1259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-1824000">
            <a:off x="-872613" y="6893498"/>
            <a:ext cx="2107205" cy="4638195"/>
            <a:chOff x="0" y="0"/>
            <a:chExt cx="554984" cy="122158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54984" cy="1221582"/>
            </a:xfrm>
            <a:custGeom>
              <a:avLst/>
              <a:gdLst/>
              <a:ahLst/>
              <a:cxnLst/>
              <a:rect l="l" t="t" r="r" b="b"/>
              <a:pathLst>
                <a:path w="554984" h="1221582">
                  <a:moveTo>
                    <a:pt x="0" y="0"/>
                  </a:moveTo>
                  <a:lnTo>
                    <a:pt x="554984" y="0"/>
                  </a:lnTo>
                  <a:lnTo>
                    <a:pt x="554984" y="1221582"/>
                  </a:lnTo>
                  <a:lnTo>
                    <a:pt x="0" y="122158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554984" cy="1259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1825385">
            <a:off x="17100989" y="-837121"/>
            <a:ext cx="2107205" cy="2885022"/>
            <a:chOff x="0" y="0"/>
            <a:chExt cx="554984" cy="75984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54984" cy="759841"/>
            </a:xfrm>
            <a:custGeom>
              <a:avLst/>
              <a:gdLst/>
              <a:ahLst/>
              <a:cxnLst/>
              <a:rect l="l" t="t" r="r" b="b"/>
              <a:pathLst>
                <a:path w="554984" h="759841">
                  <a:moveTo>
                    <a:pt x="0" y="0"/>
                  </a:moveTo>
                  <a:lnTo>
                    <a:pt x="554984" y="0"/>
                  </a:lnTo>
                  <a:lnTo>
                    <a:pt x="554984" y="759841"/>
                  </a:lnTo>
                  <a:lnTo>
                    <a:pt x="0" y="75984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554984" cy="79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824000">
            <a:off x="-920481" y="-837121"/>
            <a:ext cx="2107205" cy="2885022"/>
            <a:chOff x="0" y="0"/>
            <a:chExt cx="554984" cy="75984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54984" cy="759841"/>
            </a:xfrm>
            <a:custGeom>
              <a:avLst/>
              <a:gdLst/>
              <a:ahLst/>
              <a:cxnLst/>
              <a:rect l="l" t="t" r="r" b="b"/>
              <a:pathLst>
                <a:path w="554984" h="759841">
                  <a:moveTo>
                    <a:pt x="0" y="0"/>
                  </a:moveTo>
                  <a:lnTo>
                    <a:pt x="554984" y="0"/>
                  </a:lnTo>
                  <a:lnTo>
                    <a:pt x="554984" y="759841"/>
                  </a:lnTo>
                  <a:lnTo>
                    <a:pt x="0" y="75984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554984" cy="79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1825385">
            <a:off x="17627532" y="5809425"/>
            <a:ext cx="964554" cy="2768051"/>
            <a:chOff x="0" y="0"/>
            <a:chExt cx="252595" cy="72489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52595" cy="724891"/>
            </a:xfrm>
            <a:custGeom>
              <a:avLst/>
              <a:gdLst/>
              <a:ahLst/>
              <a:cxnLst/>
              <a:rect l="l" t="t" r="r" b="b"/>
              <a:pathLst>
                <a:path w="252595" h="724891">
                  <a:moveTo>
                    <a:pt x="0" y="0"/>
                  </a:moveTo>
                  <a:lnTo>
                    <a:pt x="252595" y="0"/>
                  </a:lnTo>
                  <a:lnTo>
                    <a:pt x="252595" y="724891"/>
                  </a:lnTo>
                  <a:lnTo>
                    <a:pt x="0" y="72489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252595" cy="762991"/>
            </a:xfrm>
            <a:prstGeom prst="rect">
              <a:avLst/>
            </a:prstGeom>
          </p:spPr>
          <p:txBody>
            <a:bodyPr lIns="51090" tIns="51090" rIns="51090" bIns="5109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-1824000">
            <a:off x="-304468" y="5809425"/>
            <a:ext cx="964554" cy="2768051"/>
            <a:chOff x="0" y="0"/>
            <a:chExt cx="252595" cy="72489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52595" cy="724891"/>
            </a:xfrm>
            <a:custGeom>
              <a:avLst/>
              <a:gdLst/>
              <a:ahLst/>
              <a:cxnLst/>
              <a:rect l="l" t="t" r="r" b="b"/>
              <a:pathLst>
                <a:path w="252595" h="724891">
                  <a:moveTo>
                    <a:pt x="0" y="0"/>
                  </a:moveTo>
                  <a:lnTo>
                    <a:pt x="252595" y="0"/>
                  </a:lnTo>
                  <a:lnTo>
                    <a:pt x="252595" y="724891"/>
                  </a:lnTo>
                  <a:lnTo>
                    <a:pt x="0" y="72489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252595" cy="762991"/>
            </a:xfrm>
            <a:prstGeom prst="rect">
              <a:avLst/>
            </a:prstGeom>
          </p:spPr>
          <p:txBody>
            <a:bodyPr lIns="51090" tIns="51090" rIns="51090" bIns="5109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17092212" y="8891111"/>
            <a:ext cx="2167693" cy="2164983"/>
          </a:xfrm>
          <a:custGeom>
            <a:avLst/>
            <a:gdLst/>
            <a:ahLst/>
            <a:cxnLst/>
            <a:rect l="l" t="t" r="r" b="b"/>
            <a:pathLst>
              <a:path w="2167693" h="2164983">
                <a:moveTo>
                  <a:pt x="0" y="0"/>
                </a:moveTo>
                <a:lnTo>
                  <a:pt x="2167693" y="0"/>
                </a:lnTo>
                <a:lnTo>
                  <a:pt x="2167693" y="2164983"/>
                </a:lnTo>
                <a:lnTo>
                  <a:pt x="0" y="2164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4" name="Group 74"/>
          <p:cNvGrpSpPr/>
          <p:nvPr/>
        </p:nvGrpSpPr>
        <p:grpSpPr>
          <a:xfrm>
            <a:off x="17203525" y="8983081"/>
            <a:ext cx="1889366" cy="1889366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3983" tIns="13983" rIns="13983" bIns="139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-971905" y="8891111"/>
            <a:ext cx="2167693" cy="2164983"/>
          </a:xfrm>
          <a:custGeom>
            <a:avLst/>
            <a:gdLst/>
            <a:ahLst/>
            <a:cxnLst/>
            <a:rect l="l" t="t" r="r" b="b"/>
            <a:pathLst>
              <a:path w="2167693" h="2164983">
                <a:moveTo>
                  <a:pt x="0" y="0"/>
                </a:moveTo>
                <a:lnTo>
                  <a:pt x="2167693" y="0"/>
                </a:lnTo>
                <a:lnTo>
                  <a:pt x="2167693" y="2164983"/>
                </a:lnTo>
                <a:lnTo>
                  <a:pt x="0" y="2164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8" name="Group 78"/>
          <p:cNvGrpSpPr/>
          <p:nvPr/>
        </p:nvGrpSpPr>
        <p:grpSpPr>
          <a:xfrm>
            <a:off x="-860593" y="8983081"/>
            <a:ext cx="1889366" cy="1889366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3983" tIns="13983" rIns="13983" bIns="139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640153" y="158063"/>
            <a:ext cx="4809539" cy="1032070"/>
            <a:chOff x="0" y="0"/>
            <a:chExt cx="6412719" cy="1376093"/>
          </a:xfrm>
        </p:grpSpPr>
        <p:sp>
          <p:nvSpPr>
            <p:cNvPr id="82" name="Freeform 82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4158" y="1804763"/>
            <a:ext cx="13409749" cy="75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51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DAY-1 KEY 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4157" y="2896619"/>
            <a:ext cx="13488387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03"/>
              </a:lnSpc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Messages</a:t>
            </a:r>
          </a:p>
          <a:p>
            <a:pPr marL="685800" indent="-685800">
              <a:lnSpc>
                <a:spcPts val="5303"/>
              </a:lnSpc>
              <a:buFont typeface="Arial" panose="020B0604020202020204" pitchFamily="34" charset="0"/>
              <a:buChar char="•"/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Rwanda’s economy depends on natural capital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GDP</a:t>
            </a: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alone is insufficient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NCA makes natural assets visible</a:t>
            </a:r>
          </a:p>
          <a:p>
            <a:pPr marL="685800" lvl="0" indent="-685800" algn="just">
              <a:lnSpc>
                <a:spcPts val="53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419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Institutions are central to success</a:t>
            </a:r>
          </a:p>
        </p:txBody>
      </p:sp>
      <p:sp>
        <p:nvSpPr>
          <p:cNvPr id="4" name="Freeform 4"/>
          <p:cNvSpPr/>
          <p:nvPr/>
        </p:nvSpPr>
        <p:spPr>
          <a:xfrm>
            <a:off x="16856653" y="3405364"/>
            <a:ext cx="1735395" cy="1735395"/>
          </a:xfrm>
          <a:custGeom>
            <a:avLst/>
            <a:gdLst/>
            <a:ahLst/>
            <a:cxnLst/>
            <a:rect l="l" t="t" r="r" b="b"/>
            <a:pathLst>
              <a:path w="1735395" h="1735395">
                <a:moveTo>
                  <a:pt x="0" y="0"/>
                </a:moveTo>
                <a:lnTo>
                  <a:pt x="1735395" y="0"/>
                </a:lnTo>
                <a:lnTo>
                  <a:pt x="1735395" y="1735395"/>
                </a:lnTo>
                <a:lnTo>
                  <a:pt x="0" y="1735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 rot="1825385">
            <a:off x="16998007" y="-2223886"/>
            <a:ext cx="1655283" cy="6820252"/>
            <a:chOff x="0" y="0"/>
            <a:chExt cx="435959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5959" cy="1796280"/>
            </a:xfrm>
            <a:custGeom>
              <a:avLst/>
              <a:gdLst/>
              <a:ahLst/>
              <a:cxnLst/>
              <a:rect l="l" t="t" r="r" b="b"/>
              <a:pathLst>
                <a:path w="435959" h="1796280">
                  <a:moveTo>
                    <a:pt x="0" y="0"/>
                  </a:moveTo>
                  <a:lnTo>
                    <a:pt x="435959" y="0"/>
                  </a:lnTo>
                  <a:lnTo>
                    <a:pt x="435959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5959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5954892" y="-536925"/>
            <a:ext cx="1655283" cy="3811134"/>
            <a:chOff x="0" y="0"/>
            <a:chExt cx="435959" cy="1003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959" cy="1003755"/>
            </a:xfrm>
            <a:custGeom>
              <a:avLst/>
              <a:gdLst/>
              <a:ahLst/>
              <a:cxnLst/>
              <a:rect l="l" t="t" r="r" b="b"/>
              <a:pathLst>
                <a:path w="435959" h="1003755">
                  <a:moveTo>
                    <a:pt x="0" y="0"/>
                  </a:moveTo>
                  <a:lnTo>
                    <a:pt x="435959" y="0"/>
                  </a:lnTo>
                  <a:lnTo>
                    <a:pt x="435959" y="1003755"/>
                  </a:lnTo>
                  <a:lnTo>
                    <a:pt x="0" y="100375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5959" cy="104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26575" y="9717903"/>
            <a:ext cx="19510806" cy="1274749"/>
            <a:chOff x="0" y="0"/>
            <a:chExt cx="4987647" cy="325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87647" cy="325870"/>
            </a:xfrm>
            <a:custGeom>
              <a:avLst/>
              <a:gdLst/>
              <a:ahLst/>
              <a:cxnLst/>
              <a:rect l="l" t="t" r="r" b="b"/>
              <a:pathLst>
                <a:path w="4987647" h="325870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286190"/>
                  </a:lnTo>
                  <a:cubicBezTo>
                    <a:pt x="4987647" y="308105"/>
                    <a:pt x="4969882" y="325870"/>
                    <a:pt x="4947967" y="325870"/>
                  </a:cubicBezTo>
                  <a:lnTo>
                    <a:pt x="39680" y="325870"/>
                  </a:lnTo>
                  <a:cubicBezTo>
                    <a:pt x="17765" y="325870"/>
                    <a:pt x="0" y="308105"/>
                    <a:pt x="0" y="286190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87647" cy="36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181651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17281889" y="8856771"/>
            <a:ext cx="1701397" cy="17013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45684" y="8773951"/>
            <a:ext cx="1952034" cy="1949594"/>
          </a:xfrm>
          <a:custGeom>
            <a:avLst/>
            <a:gdLst/>
            <a:ahLst/>
            <a:cxnLst/>
            <a:rect l="l" t="t" r="r" b="b"/>
            <a:pathLst>
              <a:path w="1952034" h="1949594">
                <a:moveTo>
                  <a:pt x="0" y="0"/>
                </a:moveTo>
                <a:lnTo>
                  <a:pt x="1952033" y="0"/>
                </a:lnTo>
                <a:lnTo>
                  <a:pt x="1952033" y="1949594"/>
                </a:lnTo>
                <a:lnTo>
                  <a:pt x="0" y="1949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9" name="Group 19"/>
          <p:cNvGrpSpPr/>
          <p:nvPr/>
        </p:nvGrpSpPr>
        <p:grpSpPr>
          <a:xfrm>
            <a:off x="-745446" y="8856771"/>
            <a:ext cx="1701397" cy="170139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2592" tIns="12592" rIns="12592" bIns="125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23" name="Freeform 2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25385">
            <a:off x="14409719" y="727907"/>
            <a:ext cx="6852099" cy="13439582"/>
            <a:chOff x="0" y="0"/>
            <a:chExt cx="1804668" cy="3539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68" cy="3539643"/>
            </a:xfrm>
            <a:custGeom>
              <a:avLst/>
              <a:gdLst/>
              <a:ahLst/>
              <a:cxnLst/>
              <a:rect l="l" t="t" r="r" b="b"/>
              <a:pathLst>
                <a:path w="1804668" h="3539643">
                  <a:moveTo>
                    <a:pt x="0" y="0"/>
                  </a:moveTo>
                  <a:lnTo>
                    <a:pt x="1804668" y="0"/>
                  </a:lnTo>
                  <a:lnTo>
                    <a:pt x="1804668" y="3539643"/>
                  </a:lnTo>
                  <a:lnTo>
                    <a:pt x="0" y="3539643"/>
                  </a:ln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4668" cy="357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25385">
            <a:off x="12342796" y="743519"/>
            <a:ext cx="2333394" cy="7621546"/>
            <a:chOff x="0" y="0"/>
            <a:chExt cx="614556" cy="20073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4556" cy="2007321"/>
            </a:xfrm>
            <a:custGeom>
              <a:avLst/>
              <a:gdLst/>
              <a:ahLst/>
              <a:cxnLst/>
              <a:rect l="l" t="t" r="r" b="b"/>
              <a:pathLst>
                <a:path w="614556" h="2007321">
                  <a:moveTo>
                    <a:pt x="0" y="0"/>
                  </a:moveTo>
                  <a:lnTo>
                    <a:pt x="614556" y="0"/>
                  </a:lnTo>
                  <a:lnTo>
                    <a:pt x="614556" y="2007321"/>
                  </a:lnTo>
                  <a:lnTo>
                    <a:pt x="0" y="200732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33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4556" cy="2045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7023120" y="4239046"/>
            <a:ext cx="1081792" cy="6095190"/>
            <a:chOff x="0" y="0"/>
            <a:chExt cx="284917" cy="1605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4917" cy="1605318"/>
            </a:xfrm>
            <a:custGeom>
              <a:avLst/>
              <a:gdLst/>
              <a:ahLst/>
              <a:cxnLst/>
              <a:rect l="l" t="t" r="r" b="b"/>
              <a:pathLst>
                <a:path w="284917" h="1605318">
                  <a:moveTo>
                    <a:pt x="0" y="0"/>
                  </a:moveTo>
                  <a:lnTo>
                    <a:pt x="284917" y="0"/>
                  </a:lnTo>
                  <a:lnTo>
                    <a:pt x="284917" y="1605318"/>
                  </a:lnTo>
                  <a:lnTo>
                    <a:pt x="0" y="160531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3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4917" cy="1643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25385">
            <a:off x="14391550" y="-930236"/>
            <a:ext cx="1703373" cy="3752162"/>
            <a:chOff x="0" y="0"/>
            <a:chExt cx="448625" cy="9882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8625" cy="988224"/>
            </a:xfrm>
            <a:custGeom>
              <a:avLst/>
              <a:gdLst/>
              <a:ahLst/>
              <a:cxnLst/>
              <a:rect l="l" t="t" r="r" b="b"/>
              <a:pathLst>
                <a:path w="448625" h="988224">
                  <a:moveTo>
                    <a:pt x="0" y="0"/>
                  </a:moveTo>
                  <a:lnTo>
                    <a:pt x="448625" y="0"/>
                  </a:lnTo>
                  <a:lnTo>
                    <a:pt x="448625" y="988224"/>
                  </a:lnTo>
                  <a:lnTo>
                    <a:pt x="0" y="98822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8625" cy="102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825385">
            <a:off x="11941225" y="-1334159"/>
            <a:ext cx="2928046" cy="3752162"/>
            <a:chOff x="0" y="0"/>
            <a:chExt cx="771173" cy="9882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1173" cy="988224"/>
            </a:xfrm>
            <a:custGeom>
              <a:avLst/>
              <a:gdLst/>
              <a:ahLst/>
              <a:cxnLst/>
              <a:rect l="l" t="t" r="r" b="b"/>
              <a:pathLst>
                <a:path w="771173" h="988224">
                  <a:moveTo>
                    <a:pt x="0" y="0"/>
                  </a:moveTo>
                  <a:lnTo>
                    <a:pt x="771173" y="0"/>
                  </a:lnTo>
                  <a:lnTo>
                    <a:pt x="771173" y="988224"/>
                  </a:lnTo>
                  <a:lnTo>
                    <a:pt x="0" y="98822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1173" cy="1026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825385">
            <a:off x="13941925" y="-1404830"/>
            <a:ext cx="2397977" cy="13200334"/>
            <a:chOff x="0" y="0"/>
            <a:chExt cx="631566" cy="34766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1566" cy="3476631"/>
            </a:xfrm>
            <a:custGeom>
              <a:avLst/>
              <a:gdLst/>
              <a:ahLst/>
              <a:cxnLst/>
              <a:rect l="l" t="t" r="r" b="b"/>
              <a:pathLst>
                <a:path w="631566" h="3476631">
                  <a:moveTo>
                    <a:pt x="0" y="0"/>
                  </a:moveTo>
                  <a:lnTo>
                    <a:pt x="631566" y="0"/>
                  </a:lnTo>
                  <a:lnTo>
                    <a:pt x="631566" y="3476631"/>
                  </a:lnTo>
                  <a:lnTo>
                    <a:pt x="0" y="347663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31566" cy="3514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933034" y="-609949"/>
            <a:ext cx="5058633" cy="5052310"/>
            <a:chOff x="0" y="0"/>
            <a:chExt cx="6744844" cy="67364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44844" cy="6736413"/>
            </a:xfrm>
            <a:custGeom>
              <a:avLst/>
              <a:gdLst/>
              <a:ahLst/>
              <a:cxnLst/>
              <a:rect l="l" t="t" r="r" b="b"/>
              <a:pathLst>
                <a:path w="6744844" h="6736413">
                  <a:moveTo>
                    <a:pt x="0" y="0"/>
                  </a:moveTo>
                  <a:lnTo>
                    <a:pt x="6744844" y="0"/>
                  </a:lnTo>
                  <a:lnTo>
                    <a:pt x="6744844" y="6736413"/>
                  </a:lnTo>
                  <a:lnTo>
                    <a:pt x="0" y="673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346352" y="286169"/>
              <a:ext cx="5878822" cy="5878822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4722794" y="7813962"/>
            <a:ext cx="1549180" cy="1547244"/>
            <a:chOff x="0" y="0"/>
            <a:chExt cx="2065574" cy="2062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574" cy="2062992"/>
            </a:xfrm>
            <a:custGeom>
              <a:avLst/>
              <a:gdLst/>
              <a:ahLst/>
              <a:cxnLst/>
              <a:rect l="l" t="t" r="r" b="b"/>
              <a:pathLst>
                <a:path w="2065574" h="2062992">
                  <a:moveTo>
                    <a:pt x="0" y="0"/>
                  </a:moveTo>
                  <a:lnTo>
                    <a:pt x="2065574" y="0"/>
                  </a:lnTo>
                  <a:lnTo>
                    <a:pt x="2065574" y="2062992"/>
                  </a:lnTo>
                  <a:lnTo>
                    <a:pt x="0" y="2062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06069" y="87638"/>
              <a:ext cx="1800359" cy="180035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9875604" y="2169714"/>
            <a:ext cx="7401443" cy="7392192"/>
            <a:chOff x="0" y="0"/>
            <a:chExt cx="9868591" cy="98562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68591" cy="9856255"/>
            </a:xfrm>
            <a:custGeom>
              <a:avLst/>
              <a:gdLst/>
              <a:ahLst/>
              <a:cxnLst/>
              <a:rect l="l" t="t" r="r" b="b"/>
              <a:pathLst>
                <a:path w="9868591" h="9856255">
                  <a:moveTo>
                    <a:pt x="0" y="0"/>
                  </a:moveTo>
                  <a:lnTo>
                    <a:pt x="9868591" y="0"/>
                  </a:lnTo>
                  <a:lnTo>
                    <a:pt x="9868591" y="9856255"/>
                  </a:lnTo>
                  <a:lnTo>
                    <a:pt x="0" y="9856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297696" y="205774"/>
              <a:ext cx="9007637" cy="900763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269E6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1732" tIns="61732" rIns="61732" bIns="61732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8967" y="507044"/>
              <a:ext cx="8405096" cy="840509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906" r="-24906"/>
                </a:stretch>
              </a:blipFill>
              <a:ln w="1905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7" name="Freeform 37"/>
          <p:cNvSpPr/>
          <p:nvPr/>
        </p:nvSpPr>
        <p:spPr>
          <a:xfrm>
            <a:off x="16622555" y="1739930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8" name="Group 38"/>
          <p:cNvGrpSpPr/>
          <p:nvPr/>
        </p:nvGrpSpPr>
        <p:grpSpPr>
          <a:xfrm>
            <a:off x="1363928" y="289844"/>
            <a:ext cx="8760362" cy="1879869"/>
            <a:chOff x="0" y="0"/>
            <a:chExt cx="11680483" cy="2506493"/>
          </a:xfrm>
        </p:grpSpPr>
        <p:sp>
          <p:nvSpPr>
            <p:cNvPr id="39" name="Freeform 39"/>
            <p:cNvSpPr/>
            <p:nvPr/>
          </p:nvSpPr>
          <p:spPr>
            <a:xfrm>
              <a:off x="0" y="100241"/>
              <a:ext cx="5741231" cy="2406251"/>
            </a:xfrm>
            <a:custGeom>
              <a:avLst/>
              <a:gdLst/>
              <a:ahLst/>
              <a:cxnLst/>
              <a:rect l="l" t="t" r="r" b="b"/>
              <a:pathLst>
                <a:path w="5741231" h="2406251">
                  <a:moveTo>
                    <a:pt x="0" y="0"/>
                  </a:moveTo>
                  <a:lnTo>
                    <a:pt x="5741231" y="0"/>
                  </a:lnTo>
                  <a:lnTo>
                    <a:pt x="5741231" y="2406252"/>
                  </a:lnTo>
                  <a:lnTo>
                    <a:pt x="0" y="2406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091067" y="0"/>
              <a:ext cx="3589416" cy="2392944"/>
            </a:xfrm>
            <a:custGeom>
              <a:avLst/>
              <a:gdLst/>
              <a:ahLst/>
              <a:cxnLst/>
              <a:rect l="l" t="t" r="r" b="b"/>
              <a:pathLst>
                <a:path w="3589416" h="2392944">
                  <a:moveTo>
                    <a:pt x="0" y="0"/>
                  </a:moveTo>
                  <a:lnTo>
                    <a:pt x="3589416" y="0"/>
                  </a:lnTo>
                  <a:lnTo>
                    <a:pt x="3589416" y="2392944"/>
                  </a:lnTo>
                  <a:lnTo>
                    <a:pt x="0" y="2392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873533" y="3633226"/>
            <a:ext cx="4219299" cy="122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45"/>
              </a:lnSpc>
              <a:spcBef>
                <a:spcPct val="0"/>
              </a:spcBef>
            </a:pPr>
            <a:r>
              <a:rPr lang="en-US" sz="7175" b="1">
                <a:solidFill>
                  <a:srgbClr val="000000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THANK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44109" y="3633226"/>
            <a:ext cx="2137196" cy="11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8"/>
              </a:lnSpc>
              <a:spcBef>
                <a:spcPct val="0"/>
              </a:spcBef>
            </a:pPr>
            <a:r>
              <a:rPr lang="en-US" sz="6734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YOU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54046" y="4962842"/>
            <a:ext cx="37990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8259" y="1817000"/>
            <a:ext cx="11403491" cy="150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53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STRUCTURE OF THE 10-DAY PROGRAMME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8259" y="3383967"/>
            <a:ext cx="1031587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8"/>
              </a:lnSpc>
            </a:pPr>
            <a:r>
              <a:rPr lang="en-US" sz="386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3836" y="4774891"/>
            <a:ext cx="11403491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976" lvl="1" indent="-460488" algn="just">
              <a:lnSpc>
                <a:spcPts val="5118"/>
              </a:lnSpc>
              <a:buFont typeface="Arial"/>
              <a:buChar char="•"/>
            </a:pPr>
            <a:r>
              <a:rPr lang="en-US" sz="426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426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Conceptual grounding</a:t>
            </a:r>
          </a:p>
          <a:p>
            <a:pPr marL="920976" lvl="1" indent="-460488" algn="just">
              <a:lnSpc>
                <a:spcPts val="5118"/>
              </a:lnSpc>
              <a:buFont typeface="Arial"/>
              <a:buChar char="•"/>
            </a:pPr>
            <a:r>
              <a:rPr lang="en-US" sz="426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Technical application</a:t>
            </a:r>
          </a:p>
          <a:p>
            <a:pPr marL="920976" lvl="1" indent="-460488" algn="just">
              <a:lnSpc>
                <a:spcPts val="5118"/>
              </a:lnSpc>
              <a:buFont typeface="Arial"/>
              <a:buChar char="•"/>
            </a:pPr>
            <a:r>
              <a:rPr lang="en-US" sz="426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Practical, Rwanda-specific exercises</a:t>
            </a:r>
          </a:p>
          <a:p>
            <a:pPr marL="920976" lvl="1" indent="-460488" algn="just">
              <a:lnSpc>
                <a:spcPts val="5118"/>
              </a:lnSpc>
              <a:buFont typeface="Arial"/>
              <a:buChar char="•"/>
            </a:pPr>
            <a:r>
              <a:rPr lang="en-US" sz="426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Institutional and governance focus</a:t>
            </a:r>
          </a:p>
          <a:p>
            <a:pPr algn="just">
              <a:lnSpc>
                <a:spcPts val="3438"/>
              </a:lnSpc>
            </a:pPr>
            <a:r>
              <a:rPr lang="en-US" sz="286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Outcome-oriented, not academic</a:t>
            </a:r>
          </a:p>
          <a:p>
            <a:pPr algn="just">
              <a:lnSpc>
                <a:spcPts val="3438"/>
              </a:lnSpc>
            </a:pPr>
            <a:endParaRPr lang="en-US" sz="2865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" name="Group 5"/>
          <p:cNvGrpSpPr/>
          <p:nvPr/>
        </p:nvGrpSpPr>
        <p:grpSpPr>
          <a:xfrm rot="1825385">
            <a:off x="13706483" y="6743598"/>
            <a:ext cx="2000244" cy="2695341"/>
            <a:chOff x="0" y="0"/>
            <a:chExt cx="554984" cy="747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984" cy="747844"/>
            </a:xfrm>
            <a:custGeom>
              <a:avLst/>
              <a:gdLst/>
              <a:ahLst/>
              <a:cxnLst/>
              <a:rect l="l" t="t" r="r" b="b"/>
              <a:pathLst>
                <a:path w="554984" h="747844">
                  <a:moveTo>
                    <a:pt x="0" y="0"/>
                  </a:moveTo>
                  <a:lnTo>
                    <a:pt x="554984" y="0"/>
                  </a:lnTo>
                  <a:lnTo>
                    <a:pt x="554984" y="747844"/>
                  </a:lnTo>
                  <a:lnTo>
                    <a:pt x="0" y="74784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984" cy="785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3349114" y="5851046"/>
            <a:ext cx="2017062" cy="2761606"/>
            <a:chOff x="0" y="0"/>
            <a:chExt cx="554984" cy="7598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4984" cy="759841"/>
            </a:xfrm>
            <a:custGeom>
              <a:avLst/>
              <a:gdLst/>
              <a:ahLst/>
              <a:cxnLst/>
              <a:rect l="l" t="t" r="r" b="b"/>
              <a:pathLst>
                <a:path w="554984" h="759841">
                  <a:moveTo>
                    <a:pt x="0" y="0"/>
                  </a:moveTo>
                  <a:lnTo>
                    <a:pt x="554984" y="0"/>
                  </a:lnTo>
                  <a:lnTo>
                    <a:pt x="554984" y="759841"/>
                  </a:lnTo>
                  <a:lnTo>
                    <a:pt x="0" y="75984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4984" cy="79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45670" y="4189102"/>
            <a:ext cx="2372261" cy="12758148"/>
            <a:chOff x="0" y="0"/>
            <a:chExt cx="503776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3776" cy="2709333"/>
            </a:xfrm>
            <a:custGeom>
              <a:avLst/>
              <a:gdLst/>
              <a:ahLst/>
              <a:cxnLst/>
              <a:rect l="l" t="t" r="r" b="b"/>
              <a:pathLst>
                <a:path w="503776" h="2709333">
                  <a:moveTo>
                    <a:pt x="0" y="0"/>
                  </a:moveTo>
                  <a:lnTo>
                    <a:pt x="503776" y="0"/>
                  </a:lnTo>
                  <a:lnTo>
                    <a:pt x="50377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3776" cy="2747433"/>
            </a:xfrm>
            <a:prstGeom prst="rect">
              <a:avLst/>
            </a:prstGeom>
          </p:spPr>
          <p:txBody>
            <a:bodyPr lIns="63003" tIns="63003" rIns="63003" bIns="6300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339310" y="519973"/>
            <a:ext cx="3392108" cy="3387868"/>
            <a:chOff x="0" y="0"/>
            <a:chExt cx="4522811" cy="45171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22811" cy="4517158"/>
            </a:xfrm>
            <a:custGeom>
              <a:avLst/>
              <a:gdLst/>
              <a:ahLst/>
              <a:cxnLst/>
              <a:rect l="l" t="t" r="r" b="b"/>
              <a:pathLst>
                <a:path w="4522811" h="4517158">
                  <a:moveTo>
                    <a:pt x="0" y="0"/>
                  </a:moveTo>
                  <a:lnTo>
                    <a:pt x="4522811" y="0"/>
                  </a:lnTo>
                  <a:lnTo>
                    <a:pt x="4522811" y="4517158"/>
                  </a:lnTo>
                  <a:lnTo>
                    <a:pt x="0" y="4517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32249" y="191893"/>
              <a:ext cx="3942093" cy="394209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3013571" y="-1078734"/>
            <a:ext cx="2363045" cy="2360091"/>
            <a:chOff x="0" y="0"/>
            <a:chExt cx="3150726" cy="31467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50726" cy="3146788"/>
            </a:xfrm>
            <a:custGeom>
              <a:avLst/>
              <a:gdLst/>
              <a:ahLst/>
              <a:cxnLst/>
              <a:rect l="l" t="t" r="r" b="b"/>
              <a:pathLst>
                <a:path w="3150726" h="3146788">
                  <a:moveTo>
                    <a:pt x="0" y="0"/>
                  </a:moveTo>
                  <a:lnTo>
                    <a:pt x="3150726" y="0"/>
                  </a:lnTo>
                  <a:lnTo>
                    <a:pt x="3150726" y="3146788"/>
                  </a:lnTo>
                  <a:lnTo>
                    <a:pt x="0" y="3146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61792" y="133678"/>
              <a:ext cx="2746180" cy="274618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12227327" y="1569350"/>
            <a:ext cx="5928323" cy="5920913"/>
          </a:xfrm>
          <a:custGeom>
            <a:avLst/>
            <a:gdLst/>
            <a:ahLst/>
            <a:cxnLst/>
            <a:rect l="l" t="t" r="r" b="b"/>
            <a:pathLst>
              <a:path w="5928323" h="5920913">
                <a:moveTo>
                  <a:pt x="0" y="0"/>
                </a:moveTo>
                <a:lnTo>
                  <a:pt x="5928323" y="0"/>
                </a:lnTo>
                <a:lnTo>
                  <a:pt x="5928323" y="5920913"/>
                </a:lnTo>
                <a:lnTo>
                  <a:pt x="0" y="5920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25"/>
          <p:cNvGrpSpPr/>
          <p:nvPr/>
        </p:nvGrpSpPr>
        <p:grpSpPr>
          <a:xfrm>
            <a:off x="12531750" y="1820875"/>
            <a:ext cx="5167140" cy="516714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6303" tIns="36303" rIns="36303" bIns="3630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5654231" y="8055660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>
            <a:off x="17022267" y="159119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2" name="Group 32"/>
          <p:cNvGrpSpPr/>
          <p:nvPr/>
        </p:nvGrpSpPr>
        <p:grpSpPr>
          <a:xfrm>
            <a:off x="1402028" y="158063"/>
            <a:ext cx="4809539" cy="1032070"/>
            <a:chOff x="0" y="0"/>
            <a:chExt cx="6412719" cy="1376093"/>
          </a:xfrm>
        </p:grpSpPr>
        <p:sp>
          <p:nvSpPr>
            <p:cNvPr id="33" name="Freeform 33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25385">
            <a:off x="15570431" y="1205848"/>
            <a:ext cx="6852099" cy="13439582"/>
            <a:chOff x="0" y="0"/>
            <a:chExt cx="1804668" cy="3539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668" cy="3539643"/>
            </a:xfrm>
            <a:custGeom>
              <a:avLst/>
              <a:gdLst/>
              <a:ahLst/>
              <a:cxnLst/>
              <a:rect l="l" t="t" r="r" b="b"/>
              <a:pathLst>
                <a:path w="1804668" h="3539643">
                  <a:moveTo>
                    <a:pt x="0" y="0"/>
                  </a:moveTo>
                  <a:lnTo>
                    <a:pt x="1804668" y="0"/>
                  </a:lnTo>
                  <a:lnTo>
                    <a:pt x="1804668" y="3539643"/>
                  </a:lnTo>
                  <a:lnTo>
                    <a:pt x="0" y="3539643"/>
                  </a:ln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4668" cy="357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95478" y="475732"/>
            <a:ext cx="4780056" cy="4774081"/>
          </a:xfrm>
          <a:custGeom>
            <a:avLst/>
            <a:gdLst/>
            <a:ahLst/>
            <a:cxnLst/>
            <a:rect l="l" t="t" r="r" b="b"/>
            <a:pathLst>
              <a:path w="4780056" h="4774081">
                <a:moveTo>
                  <a:pt x="0" y="0"/>
                </a:moveTo>
                <a:lnTo>
                  <a:pt x="4780056" y="0"/>
                </a:lnTo>
                <a:lnTo>
                  <a:pt x="4780056" y="4774081"/>
                </a:lnTo>
                <a:lnTo>
                  <a:pt x="0" y="4774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2640937" y="678539"/>
            <a:ext cx="4166308" cy="416630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271" tIns="29271" rIns="29271" bIns="2927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82149" y="919751"/>
            <a:ext cx="3683883" cy="36838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95478" y="4853259"/>
            <a:ext cx="4780056" cy="4774081"/>
          </a:xfrm>
          <a:custGeom>
            <a:avLst/>
            <a:gdLst/>
            <a:ahLst/>
            <a:cxnLst/>
            <a:rect l="l" t="t" r="r" b="b"/>
            <a:pathLst>
              <a:path w="4780056" h="4774081">
                <a:moveTo>
                  <a:pt x="0" y="0"/>
                </a:moveTo>
                <a:lnTo>
                  <a:pt x="4780056" y="0"/>
                </a:lnTo>
                <a:lnTo>
                  <a:pt x="4780056" y="4774081"/>
                </a:lnTo>
                <a:lnTo>
                  <a:pt x="0" y="4774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12640937" y="5056066"/>
            <a:ext cx="4166308" cy="416630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271" tIns="29271" rIns="29271" bIns="2927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82149" y="5297278"/>
            <a:ext cx="3683883" cy="368388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 rot="1825385">
            <a:off x="17214367" y="3283601"/>
            <a:ext cx="1373827" cy="4158531"/>
            <a:chOff x="0" y="0"/>
            <a:chExt cx="361831" cy="10952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831" cy="1095251"/>
            </a:xfrm>
            <a:custGeom>
              <a:avLst/>
              <a:gdLst/>
              <a:ahLst/>
              <a:cxnLst/>
              <a:rect l="l" t="t" r="r" b="b"/>
              <a:pathLst>
                <a:path w="361831" h="1095251">
                  <a:moveTo>
                    <a:pt x="0" y="0"/>
                  </a:moveTo>
                  <a:lnTo>
                    <a:pt x="361831" y="0"/>
                  </a:lnTo>
                  <a:lnTo>
                    <a:pt x="361831" y="1095251"/>
                  </a:lnTo>
                  <a:lnTo>
                    <a:pt x="0" y="109525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33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61831" cy="113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1825385">
            <a:off x="17200315" y="7334607"/>
            <a:ext cx="1530148" cy="3857260"/>
            <a:chOff x="0" y="0"/>
            <a:chExt cx="403002" cy="10159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3002" cy="1015904"/>
            </a:xfrm>
            <a:custGeom>
              <a:avLst/>
              <a:gdLst/>
              <a:ahLst/>
              <a:cxnLst/>
              <a:rect l="l" t="t" r="r" b="b"/>
              <a:pathLst>
                <a:path w="403002" h="1015904">
                  <a:moveTo>
                    <a:pt x="0" y="0"/>
                  </a:moveTo>
                  <a:lnTo>
                    <a:pt x="403002" y="0"/>
                  </a:lnTo>
                  <a:lnTo>
                    <a:pt x="403002" y="1015904"/>
                  </a:lnTo>
                  <a:lnTo>
                    <a:pt x="0" y="1015904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03002" cy="1054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91720" y="4337095"/>
            <a:ext cx="9433613" cy="2331393"/>
            <a:chOff x="0" y="0"/>
            <a:chExt cx="2592632" cy="6407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92632" cy="640735"/>
            </a:xfrm>
            <a:custGeom>
              <a:avLst/>
              <a:gdLst/>
              <a:ahLst/>
              <a:cxnLst/>
              <a:rect l="l" t="t" r="r" b="b"/>
              <a:pathLst>
                <a:path w="2592632" h="640735">
                  <a:moveTo>
                    <a:pt x="18055" y="0"/>
                  </a:moveTo>
                  <a:lnTo>
                    <a:pt x="2574577" y="0"/>
                  </a:lnTo>
                  <a:cubicBezTo>
                    <a:pt x="2584549" y="0"/>
                    <a:pt x="2592632" y="8083"/>
                    <a:pt x="2592632" y="18055"/>
                  </a:cubicBezTo>
                  <a:lnTo>
                    <a:pt x="2592632" y="622680"/>
                  </a:lnTo>
                  <a:cubicBezTo>
                    <a:pt x="2592632" y="632651"/>
                    <a:pt x="2584549" y="640735"/>
                    <a:pt x="2574577" y="640735"/>
                  </a:cubicBezTo>
                  <a:lnTo>
                    <a:pt x="18055" y="640735"/>
                  </a:lnTo>
                  <a:cubicBezTo>
                    <a:pt x="8083" y="640735"/>
                    <a:pt x="0" y="632651"/>
                    <a:pt x="0" y="622680"/>
                  </a:cubicBezTo>
                  <a:lnTo>
                    <a:pt x="0" y="18055"/>
                  </a:lnTo>
                  <a:cubicBezTo>
                    <a:pt x="0" y="8083"/>
                    <a:pt x="8083" y="0"/>
                    <a:pt x="18055" y="0"/>
                  </a:cubicBez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592632" cy="678835"/>
            </a:xfrm>
            <a:prstGeom prst="rect">
              <a:avLst/>
            </a:prstGeom>
          </p:spPr>
          <p:txBody>
            <a:bodyPr lIns="48683" tIns="48683" rIns="48683" bIns="486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91720" y="6994973"/>
            <a:ext cx="9433613" cy="2331393"/>
            <a:chOff x="0" y="0"/>
            <a:chExt cx="2592632" cy="6407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92632" cy="640735"/>
            </a:xfrm>
            <a:custGeom>
              <a:avLst/>
              <a:gdLst/>
              <a:ahLst/>
              <a:cxnLst/>
              <a:rect l="l" t="t" r="r" b="b"/>
              <a:pathLst>
                <a:path w="2592632" h="640735">
                  <a:moveTo>
                    <a:pt x="18055" y="0"/>
                  </a:moveTo>
                  <a:lnTo>
                    <a:pt x="2574577" y="0"/>
                  </a:lnTo>
                  <a:cubicBezTo>
                    <a:pt x="2584549" y="0"/>
                    <a:pt x="2592632" y="8083"/>
                    <a:pt x="2592632" y="18055"/>
                  </a:cubicBezTo>
                  <a:lnTo>
                    <a:pt x="2592632" y="622680"/>
                  </a:lnTo>
                  <a:cubicBezTo>
                    <a:pt x="2592632" y="632651"/>
                    <a:pt x="2584549" y="640735"/>
                    <a:pt x="2574577" y="640735"/>
                  </a:cubicBezTo>
                  <a:lnTo>
                    <a:pt x="18055" y="640735"/>
                  </a:lnTo>
                  <a:cubicBezTo>
                    <a:pt x="8083" y="640735"/>
                    <a:pt x="0" y="632651"/>
                    <a:pt x="0" y="622680"/>
                  </a:cubicBezTo>
                  <a:lnTo>
                    <a:pt x="0" y="18055"/>
                  </a:lnTo>
                  <a:cubicBezTo>
                    <a:pt x="0" y="8083"/>
                    <a:pt x="8083" y="0"/>
                    <a:pt x="18055" y="0"/>
                  </a:cubicBez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592632" cy="678835"/>
            </a:xfrm>
            <a:prstGeom prst="rect">
              <a:avLst/>
            </a:prstGeom>
          </p:spPr>
          <p:txBody>
            <a:bodyPr lIns="48683" tIns="48683" rIns="48683" bIns="486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3251" y="4337095"/>
            <a:ext cx="1536940" cy="2331393"/>
            <a:chOff x="0" y="0"/>
            <a:chExt cx="422396" cy="64073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2396" cy="640735"/>
            </a:xfrm>
            <a:custGeom>
              <a:avLst/>
              <a:gdLst/>
              <a:ahLst/>
              <a:cxnLst/>
              <a:rect l="l" t="t" r="r" b="b"/>
              <a:pathLst>
                <a:path w="422396" h="640735">
                  <a:moveTo>
                    <a:pt x="105782" y="0"/>
                  </a:moveTo>
                  <a:lnTo>
                    <a:pt x="316614" y="0"/>
                  </a:lnTo>
                  <a:cubicBezTo>
                    <a:pt x="375036" y="0"/>
                    <a:pt x="422396" y="47360"/>
                    <a:pt x="422396" y="105782"/>
                  </a:cubicBezTo>
                  <a:lnTo>
                    <a:pt x="422396" y="534953"/>
                  </a:lnTo>
                  <a:cubicBezTo>
                    <a:pt x="422396" y="563008"/>
                    <a:pt x="411251" y="589914"/>
                    <a:pt x="391413" y="609752"/>
                  </a:cubicBezTo>
                  <a:cubicBezTo>
                    <a:pt x="371575" y="629590"/>
                    <a:pt x="344669" y="640735"/>
                    <a:pt x="316614" y="640735"/>
                  </a:cubicBezTo>
                  <a:lnTo>
                    <a:pt x="105782" y="640735"/>
                  </a:lnTo>
                  <a:cubicBezTo>
                    <a:pt x="77727" y="640735"/>
                    <a:pt x="50821" y="629590"/>
                    <a:pt x="30983" y="609752"/>
                  </a:cubicBezTo>
                  <a:cubicBezTo>
                    <a:pt x="11145" y="589914"/>
                    <a:pt x="0" y="563008"/>
                    <a:pt x="0" y="534953"/>
                  </a:cubicBezTo>
                  <a:lnTo>
                    <a:pt x="0" y="105782"/>
                  </a:lnTo>
                  <a:cubicBezTo>
                    <a:pt x="0" y="77727"/>
                    <a:pt x="11145" y="50821"/>
                    <a:pt x="30983" y="30983"/>
                  </a:cubicBezTo>
                  <a:cubicBezTo>
                    <a:pt x="50821" y="11145"/>
                    <a:pt x="77727" y="0"/>
                    <a:pt x="1057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22396" cy="678835"/>
            </a:xfrm>
            <a:prstGeom prst="rect">
              <a:avLst/>
            </a:prstGeom>
          </p:spPr>
          <p:txBody>
            <a:bodyPr lIns="48683" tIns="48683" rIns="48683" bIns="486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3251" y="6994973"/>
            <a:ext cx="1536940" cy="2331393"/>
            <a:chOff x="0" y="0"/>
            <a:chExt cx="422396" cy="6407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2396" cy="640735"/>
            </a:xfrm>
            <a:custGeom>
              <a:avLst/>
              <a:gdLst/>
              <a:ahLst/>
              <a:cxnLst/>
              <a:rect l="l" t="t" r="r" b="b"/>
              <a:pathLst>
                <a:path w="422396" h="640735">
                  <a:moveTo>
                    <a:pt x="105782" y="0"/>
                  </a:moveTo>
                  <a:lnTo>
                    <a:pt x="316614" y="0"/>
                  </a:lnTo>
                  <a:cubicBezTo>
                    <a:pt x="375036" y="0"/>
                    <a:pt x="422396" y="47360"/>
                    <a:pt x="422396" y="105782"/>
                  </a:cubicBezTo>
                  <a:lnTo>
                    <a:pt x="422396" y="534953"/>
                  </a:lnTo>
                  <a:cubicBezTo>
                    <a:pt x="422396" y="563008"/>
                    <a:pt x="411251" y="589914"/>
                    <a:pt x="391413" y="609752"/>
                  </a:cubicBezTo>
                  <a:cubicBezTo>
                    <a:pt x="371575" y="629590"/>
                    <a:pt x="344669" y="640735"/>
                    <a:pt x="316614" y="640735"/>
                  </a:cubicBezTo>
                  <a:lnTo>
                    <a:pt x="105782" y="640735"/>
                  </a:lnTo>
                  <a:cubicBezTo>
                    <a:pt x="77727" y="640735"/>
                    <a:pt x="50821" y="629590"/>
                    <a:pt x="30983" y="609752"/>
                  </a:cubicBezTo>
                  <a:cubicBezTo>
                    <a:pt x="11145" y="589914"/>
                    <a:pt x="0" y="563008"/>
                    <a:pt x="0" y="534953"/>
                  </a:cubicBezTo>
                  <a:lnTo>
                    <a:pt x="0" y="105782"/>
                  </a:lnTo>
                  <a:cubicBezTo>
                    <a:pt x="0" y="77727"/>
                    <a:pt x="11145" y="50821"/>
                    <a:pt x="30983" y="30983"/>
                  </a:cubicBezTo>
                  <a:cubicBezTo>
                    <a:pt x="50821" y="11145"/>
                    <a:pt x="77727" y="0"/>
                    <a:pt x="1057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22396" cy="678835"/>
            </a:xfrm>
            <a:prstGeom prst="rect">
              <a:avLst/>
            </a:prstGeom>
          </p:spPr>
          <p:txBody>
            <a:bodyPr lIns="48683" tIns="48683" rIns="48683" bIns="486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760751" y="994181"/>
            <a:ext cx="1610563" cy="1608549"/>
            <a:chOff x="0" y="0"/>
            <a:chExt cx="2147417" cy="21447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47417" cy="2144732"/>
            </a:xfrm>
            <a:custGeom>
              <a:avLst/>
              <a:gdLst/>
              <a:ahLst/>
              <a:cxnLst/>
              <a:rect l="l" t="t" r="r" b="b"/>
              <a:pathLst>
                <a:path w="2147417" h="2144732">
                  <a:moveTo>
                    <a:pt x="0" y="0"/>
                  </a:moveTo>
                  <a:lnTo>
                    <a:pt x="2147417" y="0"/>
                  </a:lnTo>
                  <a:lnTo>
                    <a:pt x="2147417" y="2144732"/>
                  </a:lnTo>
                  <a:lnTo>
                    <a:pt x="0" y="214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110271" y="91110"/>
              <a:ext cx="1871693" cy="187169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1752977" y="4622685"/>
            <a:ext cx="677486" cy="677486"/>
          </a:xfrm>
          <a:custGeom>
            <a:avLst/>
            <a:gdLst/>
            <a:ahLst/>
            <a:cxnLst/>
            <a:rect l="l" t="t" r="r" b="b"/>
            <a:pathLst>
              <a:path w="677486" h="677486">
                <a:moveTo>
                  <a:pt x="0" y="0"/>
                </a:moveTo>
                <a:lnTo>
                  <a:pt x="677487" y="0"/>
                </a:lnTo>
                <a:lnTo>
                  <a:pt x="677487" y="677486"/>
                </a:lnTo>
                <a:lnTo>
                  <a:pt x="0" y="677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1" name="Freeform 41"/>
          <p:cNvSpPr/>
          <p:nvPr/>
        </p:nvSpPr>
        <p:spPr>
          <a:xfrm>
            <a:off x="1752977" y="7226153"/>
            <a:ext cx="677486" cy="677486"/>
          </a:xfrm>
          <a:custGeom>
            <a:avLst/>
            <a:gdLst/>
            <a:ahLst/>
            <a:cxnLst/>
            <a:rect l="l" t="t" r="r" b="b"/>
            <a:pathLst>
              <a:path w="677486" h="677486">
                <a:moveTo>
                  <a:pt x="0" y="0"/>
                </a:moveTo>
                <a:lnTo>
                  <a:pt x="677487" y="0"/>
                </a:lnTo>
                <a:lnTo>
                  <a:pt x="677487" y="677487"/>
                </a:lnTo>
                <a:lnTo>
                  <a:pt x="0" y="677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2" name="Group 42"/>
          <p:cNvGrpSpPr/>
          <p:nvPr/>
        </p:nvGrpSpPr>
        <p:grpSpPr>
          <a:xfrm>
            <a:off x="1764846" y="7835363"/>
            <a:ext cx="663231" cy="962707"/>
            <a:chOff x="0" y="0"/>
            <a:chExt cx="174678" cy="25355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74678" cy="253552"/>
            </a:xfrm>
            <a:custGeom>
              <a:avLst/>
              <a:gdLst/>
              <a:ahLst/>
              <a:cxnLst/>
              <a:rect l="l" t="t" r="r" b="b"/>
              <a:pathLst>
                <a:path w="174678" h="253552">
                  <a:moveTo>
                    <a:pt x="0" y="0"/>
                  </a:moveTo>
                  <a:lnTo>
                    <a:pt x="174678" y="0"/>
                  </a:lnTo>
                  <a:lnTo>
                    <a:pt x="174678" y="253552"/>
                  </a:lnTo>
                  <a:lnTo>
                    <a:pt x="0" y="25355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8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74678" cy="291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64846" y="5263609"/>
            <a:ext cx="663231" cy="962707"/>
            <a:chOff x="0" y="0"/>
            <a:chExt cx="174678" cy="25355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74678" cy="253552"/>
            </a:xfrm>
            <a:custGeom>
              <a:avLst/>
              <a:gdLst/>
              <a:ahLst/>
              <a:cxnLst/>
              <a:rect l="l" t="t" r="r" b="b"/>
              <a:pathLst>
                <a:path w="174678" h="253552">
                  <a:moveTo>
                    <a:pt x="0" y="0"/>
                  </a:moveTo>
                  <a:lnTo>
                    <a:pt x="174678" y="0"/>
                  </a:lnTo>
                  <a:lnTo>
                    <a:pt x="174678" y="253552"/>
                  </a:lnTo>
                  <a:lnTo>
                    <a:pt x="0" y="25355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28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74678" cy="291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6539395" y="3493236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40"/>
                </a:lnTo>
                <a:lnTo>
                  <a:pt x="0" y="1755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9" name="Freeform 49"/>
          <p:cNvSpPr/>
          <p:nvPr/>
        </p:nvSpPr>
        <p:spPr>
          <a:xfrm>
            <a:off x="11127010" y="-835388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0" name="Group 50"/>
          <p:cNvGrpSpPr/>
          <p:nvPr/>
        </p:nvGrpSpPr>
        <p:grpSpPr>
          <a:xfrm>
            <a:off x="1363928" y="289844"/>
            <a:ext cx="4809539" cy="1032070"/>
            <a:chOff x="0" y="0"/>
            <a:chExt cx="6412719" cy="1376093"/>
          </a:xfrm>
        </p:grpSpPr>
        <p:sp>
          <p:nvSpPr>
            <p:cNvPr id="51" name="Freeform 51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09455" y="2140767"/>
            <a:ext cx="1031587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9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WHAT WE AIM TO BUILD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09455" y="3474564"/>
            <a:ext cx="10315878" cy="76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2"/>
              </a:lnSpc>
            </a:pPr>
            <a:r>
              <a:rPr lang="en-US" sz="266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End-of-Programme Outcomes</a:t>
            </a:r>
          </a:p>
          <a:p>
            <a:pPr algn="just">
              <a:lnSpc>
                <a:spcPts val="2932"/>
              </a:lnSpc>
            </a:pPr>
            <a:endParaRPr lang="en-US" sz="2665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3259373" y="4517447"/>
            <a:ext cx="790341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2"/>
              </a:lnSpc>
            </a:pPr>
            <a:r>
              <a:rPr lang="en-US" sz="2965" b="1" dirty="0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CORE NCA CAPACITY WITHIN NISR AND MDAs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259373" y="7175325"/>
            <a:ext cx="790341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2"/>
              </a:lnSpc>
            </a:pPr>
            <a:r>
              <a:rPr lang="en-US" sz="2965" b="1" dirty="0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CLEAR INSTITUTIONAL COORDINATION FRAMEWORK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259373" y="5469512"/>
            <a:ext cx="790341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2"/>
              </a:lnSpc>
            </a:pPr>
            <a:r>
              <a:rPr lang="en-US" sz="2965" b="1" dirty="0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PRIORITY NATURAL CAPITAL ACCOUNTS FOR RWANDA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259373" y="8171971"/>
            <a:ext cx="790341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2"/>
              </a:lnSpc>
            </a:pPr>
            <a:r>
              <a:rPr lang="en-US" sz="2965" b="1" dirty="0">
                <a:solidFill>
                  <a:srgbClr val="003EA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INPUTS TO A NATIONAL NCA ROADMAP</a:t>
            </a:r>
          </a:p>
          <a:p>
            <a:pPr>
              <a:lnSpc>
                <a:spcPts val="3262"/>
              </a:lnSpc>
            </a:pPr>
            <a:endParaRPr lang="en-US" sz="2965" b="1" dirty="0">
              <a:solidFill>
                <a:srgbClr val="003EA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9455" y="5055336"/>
            <a:ext cx="15738795" cy="3456050"/>
            <a:chOff x="0" y="0"/>
            <a:chExt cx="4274726" cy="938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938678"/>
            </a:xfrm>
            <a:custGeom>
              <a:avLst/>
              <a:gdLst/>
              <a:ahLst/>
              <a:cxnLst/>
              <a:rect l="l" t="t" r="r" b="b"/>
              <a:pathLst>
                <a:path w="4274726" h="938678">
                  <a:moveTo>
                    <a:pt x="20168" y="0"/>
                  </a:moveTo>
                  <a:lnTo>
                    <a:pt x="4254558" y="0"/>
                  </a:lnTo>
                  <a:cubicBezTo>
                    <a:pt x="4259907" y="0"/>
                    <a:pt x="4265037" y="2125"/>
                    <a:pt x="4268819" y="5907"/>
                  </a:cubicBezTo>
                  <a:cubicBezTo>
                    <a:pt x="4272601" y="9689"/>
                    <a:pt x="4274726" y="14819"/>
                    <a:pt x="4274726" y="20168"/>
                  </a:cubicBezTo>
                  <a:lnTo>
                    <a:pt x="4274726" y="918510"/>
                  </a:lnTo>
                  <a:cubicBezTo>
                    <a:pt x="4274726" y="923859"/>
                    <a:pt x="4272601" y="928989"/>
                    <a:pt x="4268819" y="932771"/>
                  </a:cubicBezTo>
                  <a:cubicBezTo>
                    <a:pt x="4265037" y="936553"/>
                    <a:pt x="4259907" y="938678"/>
                    <a:pt x="4254558" y="938678"/>
                  </a:cubicBezTo>
                  <a:lnTo>
                    <a:pt x="20168" y="938678"/>
                  </a:lnTo>
                  <a:cubicBezTo>
                    <a:pt x="14819" y="938678"/>
                    <a:pt x="9689" y="936553"/>
                    <a:pt x="5907" y="932771"/>
                  </a:cubicBezTo>
                  <a:cubicBezTo>
                    <a:pt x="2125" y="928989"/>
                    <a:pt x="0" y="923859"/>
                    <a:pt x="0" y="918510"/>
                  </a:cubicBezTo>
                  <a:lnTo>
                    <a:pt x="0" y="20168"/>
                  </a:lnTo>
                  <a:cubicBezTo>
                    <a:pt x="0" y="14819"/>
                    <a:pt x="2125" y="9689"/>
                    <a:pt x="5907" y="5907"/>
                  </a:cubicBezTo>
                  <a:cubicBezTo>
                    <a:pt x="9689" y="2125"/>
                    <a:pt x="14819" y="0"/>
                    <a:pt x="20168" y="0"/>
                  </a:cubicBez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976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4734" y="5286024"/>
            <a:ext cx="6920948" cy="1381522"/>
            <a:chOff x="0" y="0"/>
            <a:chExt cx="1879760" cy="3752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9760" cy="375228"/>
            </a:xfrm>
            <a:custGeom>
              <a:avLst/>
              <a:gdLst/>
              <a:ahLst/>
              <a:cxnLst/>
              <a:rect l="l" t="t" r="r" b="b"/>
              <a:pathLst>
                <a:path w="1879760" h="375228">
                  <a:moveTo>
                    <a:pt x="45863" y="0"/>
                  </a:moveTo>
                  <a:lnTo>
                    <a:pt x="1833896" y="0"/>
                  </a:lnTo>
                  <a:cubicBezTo>
                    <a:pt x="1859226" y="0"/>
                    <a:pt x="1879760" y="20534"/>
                    <a:pt x="1879760" y="45863"/>
                  </a:cubicBezTo>
                  <a:lnTo>
                    <a:pt x="1879760" y="329364"/>
                  </a:lnTo>
                  <a:cubicBezTo>
                    <a:pt x="1879760" y="354694"/>
                    <a:pt x="1859226" y="375228"/>
                    <a:pt x="1833896" y="375228"/>
                  </a:cubicBezTo>
                  <a:lnTo>
                    <a:pt x="45863" y="375228"/>
                  </a:lnTo>
                  <a:cubicBezTo>
                    <a:pt x="33700" y="375228"/>
                    <a:pt x="22034" y="370396"/>
                    <a:pt x="13433" y="361794"/>
                  </a:cubicBezTo>
                  <a:cubicBezTo>
                    <a:pt x="4832" y="353193"/>
                    <a:pt x="0" y="341528"/>
                    <a:pt x="0" y="329364"/>
                  </a:cubicBezTo>
                  <a:lnTo>
                    <a:pt x="0" y="45863"/>
                  </a:lnTo>
                  <a:cubicBezTo>
                    <a:pt x="0" y="33700"/>
                    <a:pt x="4832" y="22034"/>
                    <a:pt x="13433" y="13433"/>
                  </a:cubicBezTo>
                  <a:cubicBezTo>
                    <a:pt x="22034" y="4832"/>
                    <a:pt x="33700" y="0"/>
                    <a:pt x="45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79760" cy="41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4734" y="6905165"/>
            <a:ext cx="6920948" cy="1381522"/>
            <a:chOff x="0" y="0"/>
            <a:chExt cx="1879760" cy="3752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9760" cy="375228"/>
            </a:xfrm>
            <a:custGeom>
              <a:avLst/>
              <a:gdLst/>
              <a:ahLst/>
              <a:cxnLst/>
              <a:rect l="l" t="t" r="r" b="b"/>
              <a:pathLst>
                <a:path w="1879760" h="375228">
                  <a:moveTo>
                    <a:pt x="45863" y="0"/>
                  </a:moveTo>
                  <a:lnTo>
                    <a:pt x="1833896" y="0"/>
                  </a:lnTo>
                  <a:cubicBezTo>
                    <a:pt x="1859226" y="0"/>
                    <a:pt x="1879760" y="20534"/>
                    <a:pt x="1879760" y="45863"/>
                  </a:cubicBezTo>
                  <a:lnTo>
                    <a:pt x="1879760" y="329364"/>
                  </a:lnTo>
                  <a:cubicBezTo>
                    <a:pt x="1879760" y="354694"/>
                    <a:pt x="1859226" y="375228"/>
                    <a:pt x="1833896" y="375228"/>
                  </a:cubicBezTo>
                  <a:lnTo>
                    <a:pt x="45863" y="375228"/>
                  </a:lnTo>
                  <a:cubicBezTo>
                    <a:pt x="33700" y="375228"/>
                    <a:pt x="22034" y="370396"/>
                    <a:pt x="13433" y="361794"/>
                  </a:cubicBezTo>
                  <a:cubicBezTo>
                    <a:pt x="4832" y="353193"/>
                    <a:pt x="0" y="341528"/>
                    <a:pt x="0" y="329364"/>
                  </a:cubicBezTo>
                  <a:lnTo>
                    <a:pt x="0" y="45863"/>
                  </a:lnTo>
                  <a:cubicBezTo>
                    <a:pt x="0" y="33700"/>
                    <a:pt x="4832" y="22034"/>
                    <a:pt x="13433" y="13433"/>
                  </a:cubicBezTo>
                  <a:cubicBezTo>
                    <a:pt x="22034" y="4832"/>
                    <a:pt x="33700" y="0"/>
                    <a:pt x="45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79760" cy="41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08454" y="5286024"/>
            <a:ext cx="8138173" cy="1381522"/>
            <a:chOff x="0" y="0"/>
            <a:chExt cx="2210363" cy="3752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0363" cy="375228"/>
            </a:xfrm>
            <a:custGeom>
              <a:avLst/>
              <a:gdLst/>
              <a:ahLst/>
              <a:cxnLst/>
              <a:rect l="l" t="t" r="r" b="b"/>
              <a:pathLst>
                <a:path w="2210363" h="375228">
                  <a:moveTo>
                    <a:pt x="39004" y="0"/>
                  </a:moveTo>
                  <a:lnTo>
                    <a:pt x="2171360" y="0"/>
                  </a:lnTo>
                  <a:cubicBezTo>
                    <a:pt x="2181704" y="0"/>
                    <a:pt x="2191625" y="4109"/>
                    <a:pt x="2198939" y="11424"/>
                  </a:cubicBezTo>
                  <a:cubicBezTo>
                    <a:pt x="2206254" y="18739"/>
                    <a:pt x="2210363" y="28659"/>
                    <a:pt x="2210363" y="39004"/>
                  </a:cubicBezTo>
                  <a:lnTo>
                    <a:pt x="2210363" y="336224"/>
                  </a:lnTo>
                  <a:cubicBezTo>
                    <a:pt x="2210363" y="357765"/>
                    <a:pt x="2192901" y="375228"/>
                    <a:pt x="2171360" y="375228"/>
                  </a:cubicBezTo>
                  <a:lnTo>
                    <a:pt x="39004" y="375228"/>
                  </a:lnTo>
                  <a:cubicBezTo>
                    <a:pt x="28659" y="375228"/>
                    <a:pt x="18739" y="371118"/>
                    <a:pt x="11424" y="363804"/>
                  </a:cubicBezTo>
                  <a:cubicBezTo>
                    <a:pt x="4109" y="356489"/>
                    <a:pt x="0" y="346568"/>
                    <a:pt x="0" y="336224"/>
                  </a:cubicBezTo>
                  <a:lnTo>
                    <a:pt x="0" y="39004"/>
                  </a:lnTo>
                  <a:cubicBezTo>
                    <a:pt x="0" y="28659"/>
                    <a:pt x="4109" y="18739"/>
                    <a:pt x="11424" y="11424"/>
                  </a:cubicBezTo>
                  <a:cubicBezTo>
                    <a:pt x="18739" y="4109"/>
                    <a:pt x="28659" y="0"/>
                    <a:pt x="390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10363" cy="41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08454" y="6905165"/>
            <a:ext cx="8138173" cy="1381522"/>
            <a:chOff x="0" y="0"/>
            <a:chExt cx="2210363" cy="3752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0363" cy="375228"/>
            </a:xfrm>
            <a:custGeom>
              <a:avLst/>
              <a:gdLst/>
              <a:ahLst/>
              <a:cxnLst/>
              <a:rect l="l" t="t" r="r" b="b"/>
              <a:pathLst>
                <a:path w="2210363" h="375228">
                  <a:moveTo>
                    <a:pt x="39004" y="0"/>
                  </a:moveTo>
                  <a:lnTo>
                    <a:pt x="2171360" y="0"/>
                  </a:lnTo>
                  <a:cubicBezTo>
                    <a:pt x="2181704" y="0"/>
                    <a:pt x="2191625" y="4109"/>
                    <a:pt x="2198939" y="11424"/>
                  </a:cubicBezTo>
                  <a:cubicBezTo>
                    <a:pt x="2206254" y="18739"/>
                    <a:pt x="2210363" y="28659"/>
                    <a:pt x="2210363" y="39004"/>
                  </a:cubicBezTo>
                  <a:lnTo>
                    <a:pt x="2210363" y="336224"/>
                  </a:lnTo>
                  <a:cubicBezTo>
                    <a:pt x="2210363" y="357765"/>
                    <a:pt x="2192901" y="375228"/>
                    <a:pt x="2171360" y="375228"/>
                  </a:cubicBezTo>
                  <a:lnTo>
                    <a:pt x="39004" y="375228"/>
                  </a:lnTo>
                  <a:cubicBezTo>
                    <a:pt x="28659" y="375228"/>
                    <a:pt x="18739" y="371118"/>
                    <a:pt x="11424" y="363804"/>
                  </a:cubicBezTo>
                  <a:cubicBezTo>
                    <a:pt x="4109" y="356489"/>
                    <a:pt x="0" y="346568"/>
                    <a:pt x="0" y="336224"/>
                  </a:cubicBezTo>
                  <a:lnTo>
                    <a:pt x="0" y="39004"/>
                  </a:lnTo>
                  <a:cubicBezTo>
                    <a:pt x="0" y="28659"/>
                    <a:pt x="4109" y="18739"/>
                    <a:pt x="11424" y="11424"/>
                  </a:cubicBezTo>
                  <a:cubicBezTo>
                    <a:pt x="18739" y="4109"/>
                    <a:pt x="28659" y="0"/>
                    <a:pt x="390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10363" cy="413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897110" y="0"/>
            <a:ext cx="390890" cy="10287000"/>
            <a:chOff x="0" y="0"/>
            <a:chExt cx="102950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950" cy="2709333"/>
            </a:xfrm>
            <a:custGeom>
              <a:avLst/>
              <a:gdLst/>
              <a:ahLst/>
              <a:cxnLst/>
              <a:rect l="l" t="t" r="r" b="b"/>
              <a:pathLst>
                <a:path w="102950" h="2709333">
                  <a:moveTo>
                    <a:pt x="0" y="0"/>
                  </a:moveTo>
                  <a:lnTo>
                    <a:pt x="102950" y="0"/>
                  </a:lnTo>
                  <a:lnTo>
                    <a:pt x="1029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29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0"/>
            <a:ext cx="390890" cy="10287000"/>
            <a:chOff x="0" y="0"/>
            <a:chExt cx="102950" cy="27093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950" cy="2709333"/>
            </a:xfrm>
            <a:custGeom>
              <a:avLst/>
              <a:gdLst/>
              <a:ahLst/>
              <a:cxnLst/>
              <a:rect l="l" t="t" r="r" b="b"/>
              <a:pathLst>
                <a:path w="102950" h="2709333">
                  <a:moveTo>
                    <a:pt x="0" y="0"/>
                  </a:moveTo>
                  <a:lnTo>
                    <a:pt x="102950" y="0"/>
                  </a:lnTo>
                  <a:lnTo>
                    <a:pt x="10295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295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516346" y="1590451"/>
            <a:ext cx="11255308" cy="89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1"/>
              </a:lnSpc>
            </a:pPr>
            <a:r>
              <a:rPr lang="en-US" sz="5901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WHY GDP IS NOT ENOUGH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45763" y="2616579"/>
            <a:ext cx="3743545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72"/>
              </a:lnSpc>
            </a:pPr>
            <a:r>
              <a:rPr lang="en-US" sz="3065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Limitations of GDP</a:t>
            </a:r>
          </a:p>
          <a:p>
            <a:pPr algn="just">
              <a:lnSpc>
                <a:spcPts val="3372"/>
              </a:lnSpc>
            </a:pPr>
            <a:endParaRPr lang="en-US" sz="3065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74038" y="5609653"/>
            <a:ext cx="5265219" cy="743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Measures economic flows, not asset stocks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97758" y="5609653"/>
            <a:ext cx="6965716" cy="38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Ignores depletion of land, water, forests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4038" y="7228794"/>
            <a:ext cx="6131493" cy="146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Treats environmental degradation as economic gain</a:t>
            </a:r>
          </a:p>
          <a:p>
            <a:pPr algn="just">
              <a:lnSpc>
                <a:spcPts val="2843"/>
              </a:lnSpc>
            </a:pPr>
            <a:endParaRPr lang="en-US" sz="2585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2843"/>
              </a:lnSpc>
            </a:pPr>
            <a:endParaRPr lang="en-US" sz="2585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797758" y="7228794"/>
            <a:ext cx="7401260" cy="38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Cannot assess long-term sustainability</a:t>
            </a:r>
          </a:p>
        </p:txBody>
      </p:sp>
      <p:grpSp>
        <p:nvGrpSpPr>
          <p:cNvPr id="29" name="Group 29"/>
          <p:cNvGrpSpPr/>
          <p:nvPr/>
        </p:nvGrpSpPr>
        <p:grpSpPr>
          <a:xfrm rot="1825385">
            <a:off x="17116734" y="139619"/>
            <a:ext cx="2000244" cy="2695341"/>
            <a:chOff x="0" y="0"/>
            <a:chExt cx="554984" cy="7478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54984" cy="747844"/>
            </a:xfrm>
            <a:custGeom>
              <a:avLst/>
              <a:gdLst/>
              <a:ahLst/>
              <a:cxnLst/>
              <a:rect l="l" t="t" r="r" b="b"/>
              <a:pathLst>
                <a:path w="554984" h="747844">
                  <a:moveTo>
                    <a:pt x="0" y="0"/>
                  </a:moveTo>
                  <a:lnTo>
                    <a:pt x="554984" y="0"/>
                  </a:lnTo>
                  <a:lnTo>
                    <a:pt x="554984" y="747844"/>
                  </a:lnTo>
                  <a:lnTo>
                    <a:pt x="0" y="747844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54984" cy="785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824000">
            <a:off x="-877884" y="139542"/>
            <a:ext cx="2000244" cy="2695406"/>
            <a:chOff x="0" y="0"/>
            <a:chExt cx="554984" cy="7478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4984" cy="747862"/>
            </a:xfrm>
            <a:custGeom>
              <a:avLst/>
              <a:gdLst/>
              <a:ahLst/>
              <a:cxnLst/>
              <a:rect l="l" t="t" r="r" b="b"/>
              <a:pathLst>
                <a:path w="554984" h="747862">
                  <a:moveTo>
                    <a:pt x="0" y="0"/>
                  </a:moveTo>
                  <a:lnTo>
                    <a:pt x="554984" y="0"/>
                  </a:lnTo>
                  <a:lnTo>
                    <a:pt x="554984" y="747862"/>
                  </a:lnTo>
                  <a:lnTo>
                    <a:pt x="0" y="74786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54984" cy="785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1825385">
            <a:off x="16759366" y="-752933"/>
            <a:ext cx="2017062" cy="2761606"/>
            <a:chOff x="0" y="0"/>
            <a:chExt cx="554984" cy="75984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54984" cy="759841"/>
            </a:xfrm>
            <a:custGeom>
              <a:avLst/>
              <a:gdLst/>
              <a:ahLst/>
              <a:cxnLst/>
              <a:rect l="l" t="t" r="r" b="b"/>
              <a:pathLst>
                <a:path w="554984" h="759841">
                  <a:moveTo>
                    <a:pt x="0" y="0"/>
                  </a:moveTo>
                  <a:lnTo>
                    <a:pt x="554984" y="0"/>
                  </a:lnTo>
                  <a:lnTo>
                    <a:pt x="554984" y="759841"/>
                  </a:lnTo>
                  <a:lnTo>
                    <a:pt x="0" y="75984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54984" cy="79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824000">
            <a:off x="-491173" y="-752933"/>
            <a:ext cx="2017062" cy="2761606"/>
            <a:chOff x="0" y="0"/>
            <a:chExt cx="554984" cy="75984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54984" cy="759841"/>
            </a:xfrm>
            <a:custGeom>
              <a:avLst/>
              <a:gdLst/>
              <a:ahLst/>
              <a:cxnLst/>
              <a:rect l="l" t="t" r="r" b="b"/>
              <a:pathLst>
                <a:path w="554984" h="759841">
                  <a:moveTo>
                    <a:pt x="0" y="0"/>
                  </a:moveTo>
                  <a:lnTo>
                    <a:pt x="554984" y="0"/>
                  </a:lnTo>
                  <a:lnTo>
                    <a:pt x="554984" y="759841"/>
                  </a:lnTo>
                  <a:lnTo>
                    <a:pt x="0" y="759841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54984" cy="797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060667" y="9364184"/>
            <a:ext cx="1570217" cy="1568254"/>
            <a:chOff x="0" y="0"/>
            <a:chExt cx="2093623" cy="209100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93623" cy="2091006"/>
            </a:xfrm>
            <a:custGeom>
              <a:avLst/>
              <a:gdLst/>
              <a:ahLst/>
              <a:cxnLst/>
              <a:rect l="l" t="t" r="r" b="b"/>
              <a:pathLst>
                <a:path w="2093623" h="2091006">
                  <a:moveTo>
                    <a:pt x="0" y="0"/>
                  </a:moveTo>
                  <a:lnTo>
                    <a:pt x="2093623" y="0"/>
                  </a:lnTo>
                  <a:lnTo>
                    <a:pt x="2093623" y="2091006"/>
                  </a:lnTo>
                  <a:lnTo>
                    <a:pt x="0" y="2091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107509" y="88828"/>
              <a:ext cx="1824806" cy="182480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0129" tIns="10129" rIns="10129" bIns="1012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-342884" y="9364184"/>
            <a:ext cx="1570217" cy="1568254"/>
            <a:chOff x="0" y="0"/>
            <a:chExt cx="2093623" cy="209100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93623" cy="2091006"/>
            </a:xfrm>
            <a:custGeom>
              <a:avLst/>
              <a:gdLst/>
              <a:ahLst/>
              <a:cxnLst/>
              <a:rect l="l" t="t" r="r" b="b"/>
              <a:pathLst>
                <a:path w="2093623" h="2091006">
                  <a:moveTo>
                    <a:pt x="0" y="0"/>
                  </a:moveTo>
                  <a:lnTo>
                    <a:pt x="2093623" y="0"/>
                  </a:lnTo>
                  <a:lnTo>
                    <a:pt x="2093623" y="2091006"/>
                  </a:lnTo>
                  <a:lnTo>
                    <a:pt x="0" y="2091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107509" y="88828"/>
              <a:ext cx="1824806" cy="1824806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0129" tIns="10129" rIns="10129" bIns="1012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>
            <a:off x="553609" y="9129874"/>
            <a:ext cx="957711" cy="956514"/>
            <a:chOff x="0" y="0"/>
            <a:chExt cx="1276948" cy="127535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76948" cy="1275351"/>
            </a:xfrm>
            <a:custGeom>
              <a:avLst/>
              <a:gdLst/>
              <a:ahLst/>
              <a:cxnLst/>
              <a:rect l="l" t="t" r="r" b="b"/>
              <a:pathLst>
                <a:path w="1276948" h="1275351">
                  <a:moveTo>
                    <a:pt x="0" y="0"/>
                  </a:moveTo>
                  <a:lnTo>
                    <a:pt x="1276948" y="0"/>
                  </a:lnTo>
                  <a:lnTo>
                    <a:pt x="1276948" y="1275351"/>
                  </a:lnTo>
                  <a:lnTo>
                    <a:pt x="0" y="127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65572" y="54178"/>
              <a:ext cx="1112990" cy="1112990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0129" tIns="10129" rIns="10129" bIns="1012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16780445" y="9129874"/>
            <a:ext cx="957711" cy="956514"/>
            <a:chOff x="0" y="0"/>
            <a:chExt cx="1276948" cy="127535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76948" cy="1275351"/>
            </a:xfrm>
            <a:custGeom>
              <a:avLst/>
              <a:gdLst/>
              <a:ahLst/>
              <a:cxnLst/>
              <a:rect l="l" t="t" r="r" b="b"/>
              <a:pathLst>
                <a:path w="1276948" h="1275351">
                  <a:moveTo>
                    <a:pt x="0" y="0"/>
                  </a:moveTo>
                  <a:lnTo>
                    <a:pt x="1276948" y="0"/>
                  </a:lnTo>
                  <a:lnTo>
                    <a:pt x="1276948" y="1275351"/>
                  </a:lnTo>
                  <a:lnTo>
                    <a:pt x="0" y="127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8" name="Group 58"/>
            <p:cNvGrpSpPr/>
            <p:nvPr/>
          </p:nvGrpSpPr>
          <p:grpSpPr>
            <a:xfrm>
              <a:off x="65572" y="54178"/>
              <a:ext cx="1112990" cy="1112990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0129" tIns="10129" rIns="10129" bIns="1012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61" name="Freeform 61"/>
          <p:cNvSpPr/>
          <p:nvPr/>
        </p:nvSpPr>
        <p:spPr>
          <a:xfrm>
            <a:off x="8126319" y="9270741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2" name="Freeform 62"/>
          <p:cNvSpPr/>
          <p:nvPr/>
        </p:nvSpPr>
        <p:spPr>
          <a:xfrm>
            <a:off x="17410430" y="1028700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40" y="0"/>
                </a:lnTo>
                <a:lnTo>
                  <a:pt x="1755140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3" name="Freeform 63"/>
          <p:cNvSpPr/>
          <p:nvPr/>
        </p:nvSpPr>
        <p:spPr>
          <a:xfrm>
            <a:off x="-877570" y="1028700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40" y="0"/>
                </a:lnTo>
                <a:lnTo>
                  <a:pt x="1755140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4" name="Group 64"/>
          <p:cNvGrpSpPr/>
          <p:nvPr/>
        </p:nvGrpSpPr>
        <p:grpSpPr>
          <a:xfrm>
            <a:off x="1901878" y="158063"/>
            <a:ext cx="4809539" cy="1032070"/>
            <a:chOff x="0" y="0"/>
            <a:chExt cx="6412719" cy="1376093"/>
          </a:xfrm>
        </p:grpSpPr>
        <p:sp>
          <p:nvSpPr>
            <p:cNvPr id="65" name="Freeform 65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5660" y="5065751"/>
            <a:ext cx="2270091" cy="2267253"/>
            <a:chOff x="0" y="0"/>
            <a:chExt cx="3026787" cy="3023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6787" cy="3023004"/>
            </a:xfrm>
            <a:custGeom>
              <a:avLst/>
              <a:gdLst/>
              <a:ahLst/>
              <a:cxnLst/>
              <a:rect l="l" t="t" r="r" b="b"/>
              <a:pathLst>
                <a:path w="3026787" h="3023004">
                  <a:moveTo>
                    <a:pt x="0" y="0"/>
                  </a:moveTo>
                  <a:lnTo>
                    <a:pt x="3026787" y="0"/>
                  </a:lnTo>
                  <a:lnTo>
                    <a:pt x="3026787" y="3023004"/>
                  </a:lnTo>
                  <a:lnTo>
                    <a:pt x="0" y="3023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55427" y="128420"/>
              <a:ext cx="2638155" cy="263815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 rot="1825385">
            <a:off x="12289386" y="3253302"/>
            <a:ext cx="3148269" cy="5980488"/>
            <a:chOff x="0" y="0"/>
            <a:chExt cx="829174" cy="15751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9174" cy="1575108"/>
            </a:xfrm>
            <a:custGeom>
              <a:avLst/>
              <a:gdLst/>
              <a:ahLst/>
              <a:cxnLst/>
              <a:rect l="l" t="t" r="r" b="b"/>
              <a:pathLst>
                <a:path w="829174" h="1575108">
                  <a:moveTo>
                    <a:pt x="0" y="0"/>
                  </a:moveTo>
                  <a:lnTo>
                    <a:pt x="829174" y="0"/>
                  </a:lnTo>
                  <a:lnTo>
                    <a:pt x="829174" y="1575108"/>
                  </a:lnTo>
                  <a:lnTo>
                    <a:pt x="0" y="1575108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29174" cy="161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825385">
            <a:off x="12008010" y="2609694"/>
            <a:ext cx="2107205" cy="3398076"/>
            <a:chOff x="0" y="0"/>
            <a:chExt cx="554984" cy="8949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4984" cy="894967"/>
            </a:xfrm>
            <a:custGeom>
              <a:avLst/>
              <a:gdLst/>
              <a:ahLst/>
              <a:cxnLst/>
              <a:rect l="l" t="t" r="r" b="b"/>
              <a:pathLst>
                <a:path w="554984" h="894967">
                  <a:moveTo>
                    <a:pt x="0" y="0"/>
                  </a:moveTo>
                  <a:lnTo>
                    <a:pt x="554984" y="0"/>
                  </a:lnTo>
                  <a:lnTo>
                    <a:pt x="554984" y="894967"/>
                  </a:lnTo>
                  <a:lnTo>
                    <a:pt x="0" y="894967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4984" cy="933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825385">
            <a:off x="12012247" y="6891317"/>
            <a:ext cx="2232255" cy="5097704"/>
            <a:chOff x="0" y="0"/>
            <a:chExt cx="587919" cy="1342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7919" cy="1342605"/>
            </a:xfrm>
            <a:custGeom>
              <a:avLst/>
              <a:gdLst/>
              <a:ahLst/>
              <a:cxnLst/>
              <a:rect l="l" t="t" r="r" b="b"/>
              <a:pathLst>
                <a:path w="587919" h="1342605">
                  <a:moveTo>
                    <a:pt x="0" y="0"/>
                  </a:moveTo>
                  <a:lnTo>
                    <a:pt x="587919" y="0"/>
                  </a:lnTo>
                  <a:lnTo>
                    <a:pt x="587919" y="1342605"/>
                  </a:lnTo>
                  <a:lnTo>
                    <a:pt x="0" y="134260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87919" cy="138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26938" y="6012776"/>
            <a:ext cx="2527655" cy="4791592"/>
            <a:chOff x="0" y="0"/>
            <a:chExt cx="665720" cy="12619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5720" cy="1261983"/>
            </a:xfrm>
            <a:custGeom>
              <a:avLst/>
              <a:gdLst/>
              <a:ahLst/>
              <a:cxnLst/>
              <a:rect l="l" t="t" r="r" b="b"/>
              <a:pathLst>
                <a:path w="665720" h="1261983">
                  <a:moveTo>
                    <a:pt x="0" y="0"/>
                  </a:moveTo>
                  <a:lnTo>
                    <a:pt x="665720" y="0"/>
                  </a:lnTo>
                  <a:lnTo>
                    <a:pt x="665720" y="1261983"/>
                  </a:lnTo>
                  <a:lnTo>
                    <a:pt x="0" y="1261983"/>
                  </a:ln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65720" cy="1300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462153" y="3787614"/>
            <a:ext cx="4780056" cy="4774081"/>
          </a:xfrm>
          <a:custGeom>
            <a:avLst/>
            <a:gdLst/>
            <a:ahLst/>
            <a:cxnLst/>
            <a:rect l="l" t="t" r="r" b="b"/>
            <a:pathLst>
              <a:path w="4780056" h="4774081">
                <a:moveTo>
                  <a:pt x="0" y="0"/>
                </a:moveTo>
                <a:lnTo>
                  <a:pt x="4780056" y="0"/>
                </a:lnTo>
                <a:lnTo>
                  <a:pt x="4780056" y="4774081"/>
                </a:lnTo>
                <a:lnTo>
                  <a:pt x="0" y="4774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0" name="Group 20"/>
          <p:cNvGrpSpPr/>
          <p:nvPr/>
        </p:nvGrpSpPr>
        <p:grpSpPr>
          <a:xfrm>
            <a:off x="12707612" y="3990421"/>
            <a:ext cx="4166308" cy="416630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271" tIns="29271" rIns="29271" bIns="2927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48824" y="4231633"/>
            <a:ext cx="3683883" cy="368388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626" r="-2462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26009" y="-444934"/>
            <a:ext cx="3933295" cy="3928379"/>
            <a:chOff x="0" y="0"/>
            <a:chExt cx="5244394" cy="5237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44394" cy="5237838"/>
            </a:xfrm>
            <a:custGeom>
              <a:avLst/>
              <a:gdLst/>
              <a:ahLst/>
              <a:cxnLst/>
              <a:rect l="l" t="t" r="r" b="b"/>
              <a:pathLst>
                <a:path w="5244394" h="5237838">
                  <a:moveTo>
                    <a:pt x="0" y="0"/>
                  </a:moveTo>
                  <a:lnTo>
                    <a:pt x="5244394" y="0"/>
                  </a:lnTo>
                  <a:lnTo>
                    <a:pt x="5244394" y="5237838"/>
                  </a:lnTo>
                  <a:lnTo>
                    <a:pt x="0" y="5237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269303" y="222508"/>
              <a:ext cx="4571026" cy="4571026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11529416" y="-602758"/>
            <a:ext cx="1654884" cy="1652816"/>
            <a:chOff x="0" y="0"/>
            <a:chExt cx="2206512" cy="22037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06512" cy="2203754"/>
            </a:xfrm>
            <a:custGeom>
              <a:avLst/>
              <a:gdLst/>
              <a:ahLst/>
              <a:cxnLst/>
              <a:rect l="l" t="t" r="r" b="b"/>
              <a:pathLst>
                <a:path w="2206512" h="2203754">
                  <a:moveTo>
                    <a:pt x="0" y="0"/>
                  </a:moveTo>
                  <a:lnTo>
                    <a:pt x="2206512" y="0"/>
                  </a:lnTo>
                  <a:lnTo>
                    <a:pt x="2206512" y="2203754"/>
                  </a:lnTo>
                  <a:lnTo>
                    <a:pt x="0" y="220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113306" y="93617"/>
              <a:ext cx="1923201" cy="1923201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5246399" y="8363053"/>
            <a:ext cx="1268180" cy="1266595"/>
            <a:chOff x="0" y="0"/>
            <a:chExt cx="1690907" cy="16887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90907" cy="1688793"/>
            </a:xfrm>
            <a:custGeom>
              <a:avLst/>
              <a:gdLst/>
              <a:ahLst/>
              <a:cxnLst/>
              <a:rect l="l" t="t" r="r" b="b"/>
              <a:pathLst>
                <a:path w="1690907" h="1688793">
                  <a:moveTo>
                    <a:pt x="0" y="0"/>
                  </a:moveTo>
                  <a:lnTo>
                    <a:pt x="1690907" y="0"/>
                  </a:lnTo>
                  <a:lnTo>
                    <a:pt x="1690907" y="1688793"/>
                  </a:lnTo>
                  <a:lnTo>
                    <a:pt x="0" y="168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86829" y="71741"/>
              <a:ext cx="1473798" cy="1473798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0" name="Freeform 40"/>
          <p:cNvSpPr/>
          <p:nvPr/>
        </p:nvSpPr>
        <p:spPr>
          <a:xfrm>
            <a:off x="13946335" y="1157835"/>
            <a:ext cx="4557617" cy="4551920"/>
          </a:xfrm>
          <a:custGeom>
            <a:avLst/>
            <a:gdLst/>
            <a:ahLst/>
            <a:cxnLst/>
            <a:rect l="l" t="t" r="r" b="b"/>
            <a:pathLst>
              <a:path w="4557617" h="4551920">
                <a:moveTo>
                  <a:pt x="0" y="0"/>
                </a:moveTo>
                <a:lnTo>
                  <a:pt x="4557616" y="0"/>
                </a:lnTo>
                <a:lnTo>
                  <a:pt x="4557616" y="4551919"/>
                </a:lnTo>
                <a:lnTo>
                  <a:pt x="0" y="455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1" name="Group 41"/>
          <p:cNvGrpSpPr/>
          <p:nvPr/>
        </p:nvGrpSpPr>
        <p:grpSpPr>
          <a:xfrm>
            <a:off x="14180371" y="1351204"/>
            <a:ext cx="3972429" cy="3972429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271" tIns="29271" rIns="29271" bIns="2927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410358" y="1581192"/>
            <a:ext cx="3512454" cy="3512454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327838" y="4011766"/>
            <a:ext cx="7555708" cy="831213"/>
            <a:chOff x="0" y="0"/>
            <a:chExt cx="2399401" cy="26396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399401" cy="263961"/>
            </a:xfrm>
            <a:custGeom>
              <a:avLst/>
              <a:gdLst/>
              <a:ahLst/>
              <a:cxnLst/>
              <a:rect l="l" t="t" r="r" b="b"/>
              <a:pathLst>
                <a:path w="2399401" h="263961">
                  <a:moveTo>
                    <a:pt x="102465" y="0"/>
                  </a:moveTo>
                  <a:lnTo>
                    <a:pt x="2296937" y="0"/>
                  </a:lnTo>
                  <a:cubicBezTo>
                    <a:pt x="2324112" y="0"/>
                    <a:pt x="2350174" y="10795"/>
                    <a:pt x="2369390" y="30011"/>
                  </a:cubicBezTo>
                  <a:cubicBezTo>
                    <a:pt x="2388606" y="49227"/>
                    <a:pt x="2399401" y="75289"/>
                    <a:pt x="2399401" y="102465"/>
                  </a:cubicBezTo>
                  <a:lnTo>
                    <a:pt x="2399401" y="161497"/>
                  </a:lnTo>
                  <a:cubicBezTo>
                    <a:pt x="2399401" y="218086"/>
                    <a:pt x="2353526" y="263961"/>
                    <a:pt x="2296937" y="263961"/>
                  </a:cubicBezTo>
                  <a:lnTo>
                    <a:pt x="102465" y="263961"/>
                  </a:lnTo>
                  <a:cubicBezTo>
                    <a:pt x="75289" y="263961"/>
                    <a:pt x="49227" y="253166"/>
                    <a:pt x="30011" y="233950"/>
                  </a:cubicBezTo>
                  <a:cubicBezTo>
                    <a:pt x="10795" y="214734"/>
                    <a:pt x="0" y="188672"/>
                    <a:pt x="0" y="161497"/>
                  </a:cubicBezTo>
                  <a:lnTo>
                    <a:pt x="0" y="102465"/>
                  </a:lnTo>
                  <a:cubicBezTo>
                    <a:pt x="0" y="75289"/>
                    <a:pt x="10795" y="49227"/>
                    <a:pt x="30011" y="30011"/>
                  </a:cubicBezTo>
                  <a:cubicBezTo>
                    <a:pt x="49227" y="10795"/>
                    <a:pt x="75289" y="0"/>
                    <a:pt x="1024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399401" cy="30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327838" y="5011844"/>
            <a:ext cx="7555708" cy="831213"/>
            <a:chOff x="0" y="0"/>
            <a:chExt cx="2399401" cy="26396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399401" cy="263961"/>
            </a:xfrm>
            <a:custGeom>
              <a:avLst/>
              <a:gdLst/>
              <a:ahLst/>
              <a:cxnLst/>
              <a:rect l="l" t="t" r="r" b="b"/>
              <a:pathLst>
                <a:path w="2399401" h="263961">
                  <a:moveTo>
                    <a:pt x="102465" y="0"/>
                  </a:moveTo>
                  <a:lnTo>
                    <a:pt x="2296937" y="0"/>
                  </a:lnTo>
                  <a:cubicBezTo>
                    <a:pt x="2324112" y="0"/>
                    <a:pt x="2350174" y="10795"/>
                    <a:pt x="2369390" y="30011"/>
                  </a:cubicBezTo>
                  <a:cubicBezTo>
                    <a:pt x="2388606" y="49227"/>
                    <a:pt x="2399401" y="75289"/>
                    <a:pt x="2399401" y="102465"/>
                  </a:cubicBezTo>
                  <a:lnTo>
                    <a:pt x="2399401" y="161497"/>
                  </a:lnTo>
                  <a:cubicBezTo>
                    <a:pt x="2399401" y="218086"/>
                    <a:pt x="2353526" y="263961"/>
                    <a:pt x="2296937" y="263961"/>
                  </a:cubicBezTo>
                  <a:lnTo>
                    <a:pt x="102465" y="263961"/>
                  </a:lnTo>
                  <a:cubicBezTo>
                    <a:pt x="75289" y="263961"/>
                    <a:pt x="49227" y="253166"/>
                    <a:pt x="30011" y="233950"/>
                  </a:cubicBezTo>
                  <a:cubicBezTo>
                    <a:pt x="10795" y="214734"/>
                    <a:pt x="0" y="188672"/>
                    <a:pt x="0" y="161497"/>
                  </a:cubicBezTo>
                  <a:lnTo>
                    <a:pt x="0" y="102465"/>
                  </a:lnTo>
                  <a:cubicBezTo>
                    <a:pt x="0" y="75289"/>
                    <a:pt x="10795" y="49227"/>
                    <a:pt x="30011" y="30011"/>
                  </a:cubicBezTo>
                  <a:cubicBezTo>
                    <a:pt x="49227" y="10795"/>
                    <a:pt x="75289" y="0"/>
                    <a:pt x="1024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2399401" cy="30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327838" y="6011923"/>
            <a:ext cx="7555708" cy="831213"/>
            <a:chOff x="0" y="0"/>
            <a:chExt cx="2399401" cy="26396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399401" cy="263961"/>
            </a:xfrm>
            <a:custGeom>
              <a:avLst/>
              <a:gdLst/>
              <a:ahLst/>
              <a:cxnLst/>
              <a:rect l="l" t="t" r="r" b="b"/>
              <a:pathLst>
                <a:path w="2399401" h="263961">
                  <a:moveTo>
                    <a:pt x="102465" y="0"/>
                  </a:moveTo>
                  <a:lnTo>
                    <a:pt x="2296937" y="0"/>
                  </a:lnTo>
                  <a:cubicBezTo>
                    <a:pt x="2324112" y="0"/>
                    <a:pt x="2350174" y="10795"/>
                    <a:pt x="2369390" y="30011"/>
                  </a:cubicBezTo>
                  <a:cubicBezTo>
                    <a:pt x="2388606" y="49227"/>
                    <a:pt x="2399401" y="75289"/>
                    <a:pt x="2399401" y="102465"/>
                  </a:cubicBezTo>
                  <a:lnTo>
                    <a:pt x="2399401" y="161497"/>
                  </a:lnTo>
                  <a:cubicBezTo>
                    <a:pt x="2399401" y="218086"/>
                    <a:pt x="2353526" y="263961"/>
                    <a:pt x="2296937" y="263961"/>
                  </a:cubicBezTo>
                  <a:lnTo>
                    <a:pt x="102465" y="263961"/>
                  </a:lnTo>
                  <a:cubicBezTo>
                    <a:pt x="75289" y="263961"/>
                    <a:pt x="49227" y="253166"/>
                    <a:pt x="30011" y="233950"/>
                  </a:cubicBezTo>
                  <a:cubicBezTo>
                    <a:pt x="10795" y="214734"/>
                    <a:pt x="0" y="188672"/>
                    <a:pt x="0" y="161497"/>
                  </a:cubicBezTo>
                  <a:lnTo>
                    <a:pt x="0" y="102465"/>
                  </a:lnTo>
                  <a:cubicBezTo>
                    <a:pt x="0" y="75289"/>
                    <a:pt x="10795" y="49227"/>
                    <a:pt x="30011" y="30011"/>
                  </a:cubicBezTo>
                  <a:cubicBezTo>
                    <a:pt x="49227" y="10795"/>
                    <a:pt x="75289" y="0"/>
                    <a:pt x="1024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399401" cy="30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2327838" y="7012001"/>
            <a:ext cx="7555708" cy="831213"/>
            <a:chOff x="0" y="0"/>
            <a:chExt cx="2399401" cy="26396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399401" cy="263961"/>
            </a:xfrm>
            <a:custGeom>
              <a:avLst/>
              <a:gdLst/>
              <a:ahLst/>
              <a:cxnLst/>
              <a:rect l="l" t="t" r="r" b="b"/>
              <a:pathLst>
                <a:path w="2399401" h="263961">
                  <a:moveTo>
                    <a:pt x="102465" y="0"/>
                  </a:moveTo>
                  <a:lnTo>
                    <a:pt x="2296937" y="0"/>
                  </a:lnTo>
                  <a:cubicBezTo>
                    <a:pt x="2324112" y="0"/>
                    <a:pt x="2350174" y="10795"/>
                    <a:pt x="2369390" y="30011"/>
                  </a:cubicBezTo>
                  <a:cubicBezTo>
                    <a:pt x="2388606" y="49227"/>
                    <a:pt x="2399401" y="75289"/>
                    <a:pt x="2399401" y="102465"/>
                  </a:cubicBezTo>
                  <a:lnTo>
                    <a:pt x="2399401" y="161497"/>
                  </a:lnTo>
                  <a:cubicBezTo>
                    <a:pt x="2399401" y="218086"/>
                    <a:pt x="2353526" y="263961"/>
                    <a:pt x="2296937" y="263961"/>
                  </a:cubicBezTo>
                  <a:lnTo>
                    <a:pt x="102465" y="263961"/>
                  </a:lnTo>
                  <a:cubicBezTo>
                    <a:pt x="75289" y="263961"/>
                    <a:pt x="49227" y="253166"/>
                    <a:pt x="30011" y="233950"/>
                  </a:cubicBezTo>
                  <a:cubicBezTo>
                    <a:pt x="10795" y="214734"/>
                    <a:pt x="0" y="188672"/>
                    <a:pt x="0" y="161497"/>
                  </a:cubicBezTo>
                  <a:lnTo>
                    <a:pt x="0" y="102465"/>
                  </a:lnTo>
                  <a:cubicBezTo>
                    <a:pt x="0" y="75289"/>
                    <a:pt x="10795" y="49227"/>
                    <a:pt x="30011" y="30011"/>
                  </a:cubicBezTo>
                  <a:cubicBezTo>
                    <a:pt x="49227" y="10795"/>
                    <a:pt x="75289" y="0"/>
                    <a:pt x="1024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2399401" cy="302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1257080" y="3955676"/>
            <a:ext cx="944574" cy="943393"/>
          </a:xfrm>
          <a:custGeom>
            <a:avLst/>
            <a:gdLst/>
            <a:ahLst/>
            <a:cxnLst/>
            <a:rect l="l" t="t" r="r" b="b"/>
            <a:pathLst>
              <a:path w="944574" h="943393">
                <a:moveTo>
                  <a:pt x="0" y="0"/>
                </a:moveTo>
                <a:lnTo>
                  <a:pt x="944574" y="0"/>
                </a:lnTo>
                <a:lnTo>
                  <a:pt x="944574" y="943393"/>
                </a:lnTo>
                <a:lnTo>
                  <a:pt x="0" y="94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9" name="Group 59"/>
          <p:cNvGrpSpPr/>
          <p:nvPr/>
        </p:nvGrpSpPr>
        <p:grpSpPr>
          <a:xfrm>
            <a:off x="1305585" y="3995752"/>
            <a:ext cx="823293" cy="82329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093" tIns="6093" rIns="6093" bIns="609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1257080" y="4955755"/>
            <a:ext cx="944574" cy="943393"/>
          </a:xfrm>
          <a:custGeom>
            <a:avLst/>
            <a:gdLst/>
            <a:ahLst/>
            <a:cxnLst/>
            <a:rect l="l" t="t" r="r" b="b"/>
            <a:pathLst>
              <a:path w="944574" h="943393">
                <a:moveTo>
                  <a:pt x="0" y="0"/>
                </a:moveTo>
                <a:lnTo>
                  <a:pt x="944574" y="0"/>
                </a:lnTo>
                <a:lnTo>
                  <a:pt x="944574" y="943393"/>
                </a:lnTo>
                <a:lnTo>
                  <a:pt x="0" y="94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3" name="Group 63"/>
          <p:cNvGrpSpPr/>
          <p:nvPr/>
        </p:nvGrpSpPr>
        <p:grpSpPr>
          <a:xfrm>
            <a:off x="1305585" y="4995831"/>
            <a:ext cx="823293" cy="823293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093" tIns="6093" rIns="6093" bIns="609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1257080" y="5955833"/>
            <a:ext cx="944574" cy="943393"/>
          </a:xfrm>
          <a:custGeom>
            <a:avLst/>
            <a:gdLst/>
            <a:ahLst/>
            <a:cxnLst/>
            <a:rect l="l" t="t" r="r" b="b"/>
            <a:pathLst>
              <a:path w="944574" h="943393">
                <a:moveTo>
                  <a:pt x="0" y="0"/>
                </a:moveTo>
                <a:lnTo>
                  <a:pt x="944574" y="0"/>
                </a:lnTo>
                <a:lnTo>
                  <a:pt x="944574" y="943393"/>
                </a:lnTo>
                <a:lnTo>
                  <a:pt x="0" y="94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7" name="Group 67"/>
          <p:cNvGrpSpPr/>
          <p:nvPr/>
        </p:nvGrpSpPr>
        <p:grpSpPr>
          <a:xfrm>
            <a:off x="1305585" y="5995909"/>
            <a:ext cx="823293" cy="823293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093" tIns="6093" rIns="6093" bIns="609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257080" y="6944040"/>
            <a:ext cx="944574" cy="943393"/>
          </a:xfrm>
          <a:custGeom>
            <a:avLst/>
            <a:gdLst/>
            <a:ahLst/>
            <a:cxnLst/>
            <a:rect l="l" t="t" r="r" b="b"/>
            <a:pathLst>
              <a:path w="944574" h="943393">
                <a:moveTo>
                  <a:pt x="0" y="0"/>
                </a:moveTo>
                <a:lnTo>
                  <a:pt x="944574" y="0"/>
                </a:lnTo>
                <a:lnTo>
                  <a:pt x="944574" y="943393"/>
                </a:lnTo>
                <a:lnTo>
                  <a:pt x="0" y="94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1" name="Group 71"/>
          <p:cNvGrpSpPr/>
          <p:nvPr/>
        </p:nvGrpSpPr>
        <p:grpSpPr>
          <a:xfrm>
            <a:off x="1305585" y="6984116"/>
            <a:ext cx="823293" cy="823293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093" tIns="6093" rIns="6093" bIns="609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1487670" y="4165701"/>
            <a:ext cx="483395" cy="483395"/>
          </a:xfrm>
          <a:custGeom>
            <a:avLst/>
            <a:gdLst/>
            <a:ahLst/>
            <a:cxnLst/>
            <a:rect l="l" t="t" r="r" b="b"/>
            <a:pathLst>
              <a:path w="483395" h="483395">
                <a:moveTo>
                  <a:pt x="0" y="0"/>
                </a:moveTo>
                <a:lnTo>
                  <a:pt x="483395" y="0"/>
                </a:lnTo>
                <a:lnTo>
                  <a:pt x="483395" y="483395"/>
                </a:lnTo>
                <a:lnTo>
                  <a:pt x="0" y="483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5" name="Freeform 75"/>
          <p:cNvSpPr/>
          <p:nvPr/>
        </p:nvSpPr>
        <p:spPr>
          <a:xfrm>
            <a:off x="1487670" y="5165780"/>
            <a:ext cx="483395" cy="483395"/>
          </a:xfrm>
          <a:custGeom>
            <a:avLst/>
            <a:gdLst/>
            <a:ahLst/>
            <a:cxnLst/>
            <a:rect l="l" t="t" r="r" b="b"/>
            <a:pathLst>
              <a:path w="483395" h="483395">
                <a:moveTo>
                  <a:pt x="0" y="0"/>
                </a:moveTo>
                <a:lnTo>
                  <a:pt x="483395" y="0"/>
                </a:lnTo>
                <a:lnTo>
                  <a:pt x="483395" y="483394"/>
                </a:lnTo>
                <a:lnTo>
                  <a:pt x="0" y="48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6" name="Freeform 76"/>
          <p:cNvSpPr/>
          <p:nvPr/>
        </p:nvSpPr>
        <p:spPr>
          <a:xfrm>
            <a:off x="1487670" y="6165858"/>
            <a:ext cx="483395" cy="483395"/>
          </a:xfrm>
          <a:custGeom>
            <a:avLst/>
            <a:gdLst/>
            <a:ahLst/>
            <a:cxnLst/>
            <a:rect l="l" t="t" r="r" b="b"/>
            <a:pathLst>
              <a:path w="483395" h="483395">
                <a:moveTo>
                  <a:pt x="0" y="0"/>
                </a:moveTo>
                <a:lnTo>
                  <a:pt x="483395" y="0"/>
                </a:lnTo>
                <a:lnTo>
                  <a:pt x="483395" y="483395"/>
                </a:lnTo>
                <a:lnTo>
                  <a:pt x="0" y="483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7" name="Freeform 77"/>
          <p:cNvSpPr/>
          <p:nvPr/>
        </p:nvSpPr>
        <p:spPr>
          <a:xfrm>
            <a:off x="1487670" y="7154065"/>
            <a:ext cx="483395" cy="483395"/>
          </a:xfrm>
          <a:custGeom>
            <a:avLst/>
            <a:gdLst/>
            <a:ahLst/>
            <a:cxnLst/>
            <a:rect l="l" t="t" r="r" b="b"/>
            <a:pathLst>
              <a:path w="483395" h="483395">
                <a:moveTo>
                  <a:pt x="0" y="0"/>
                </a:moveTo>
                <a:lnTo>
                  <a:pt x="483395" y="0"/>
                </a:lnTo>
                <a:lnTo>
                  <a:pt x="483395" y="483395"/>
                </a:lnTo>
                <a:lnTo>
                  <a:pt x="0" y="483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8" name="Freeform 78"/>
          <p:cNvSpPr/>
          <p:nvPr/>
        </p:nvSpPr>
        <p:spPr>
          <a:xfrm>
            <a:off x="13541371" y="153350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9" name="Freeform 79"/>
          <p:cNvSpPr/>
          <p:nvPr/>
        </p:nvSpPr>
        <p:spPr>
          <a:xfrm>
            <a:off x="17139930" y="8248704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39"/>
                </a:lnTo>
                <a:lnTo>
                  <a:pt x="0" y="1755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0" name="Group 80"/>
          <p:cNvGrpSpPr/>
          <p:nvPr/>
        </p:nvGrpSpPr>
        <p:grpSpPr>
          <a:xfrm>
            <a:off x="1402028" y="237749"/>
            <a:ext cx="4809539" cy="1032070"/>
            <a:chOff x="0" y="0"/>
            <a:chExt cx="6412719" cy="1376093"/>
          </a:xfrm>
        </p:grpSpPr>
        <p:sp>
          <p:nvSpPr>
            <p:cNvPr id="81" name="Freeform 81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82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3" name="TextBox 83"/>
          <p:cNvSpPr txBox="1"/>
          <p:nvPr/>
        </p:nvSpPr>
        <p:spPr>
          <a:xfrm>
            <a:off x="1257080" y="1761403"/>
            <a:ext cx="1076892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9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THE HIDDEN COSTS IN GDP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257080" y="2907926"/>
            <a:ext cx="418160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8"/>
              </a:lnSpc>
            </a:pPr>
            <a:r>
              <a:rPr lang="en-US" sz="266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GDP Does Not Show</a:t>
            </a:r>
          </a:p>
          <a:p>
            <a:pPr algn="just">
              <a:lnSpc>
                <a:spcPts val="3198"/>
              </a:lnSpc>
            </a:pPr>
            <a:endParaRPr lang="en-US" sz="2665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85" name="TextBox 85"/>
          <p:cNvSpPr txBox="1"/>
          <p:nvPr/>
        </p:nvSpPr>
        <p:spPr>
          <a:xfrm>
            <a:off x="2710360" y="4240362"/>
            <a:ext cx="6757707" cy="108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SOIL EROSION &amp; LAND DEGRADATION</a:t>
            </a:r>
          </a:p>
          <a:p>
            <a:pPr algn="just">
              <a:lnSpc>
                <a:spcPts val="2843"/>
              </a:lnSpc>
            </a:pPr>
            <a:endParaRPr lang="en-US" sz="2585" b="1" dirty="0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2843"/>
              </a:lnSpc>
            </a:pPr>
            <a:endParaRPr lang="en-US" sz="2585" b="1" dirty="0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2710360" y="5240440"/>
            <a:ext cx="7424315" cy="37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OVER-EXTRACTION OF WATER RESOURCES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625180" y="6146808"/>
            <a:ext cx="7173186" cy="72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FOREST DEGRADATION &amp; BIODIVERSITY LOSS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710360" y="7105535"/>
            <a:ext cx="707902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3"/>
              </a:lnSpc>
            </a:pPr>
            <a:r>
              <a:rPr lang="en-US" sz="2585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LONG-TERM CLIMATE &amp; RESILIENCE RISKS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9238" y="2335721"/>
            <a:ext cx="5826592" cy="334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RWANDA’S ECONOMY IS NATURE-BASED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4477" y="5819319"/>
            <a:ext cx="4673247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0"/>
              </a:lnSpc>
              <a:spcBef>
                <a:spcPct val="0"/>
              </a:spcBef>
            </a:pPr>
            <a:r>
              <a:rPr lang="en-US" sz="277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</a:t>
            </a:r>
            <a:r>
              <a:rPr lang="en-US" sz="2775" b="1" u="none" strike="noStrik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ey Natural Assets Supporting the Economy</a:t>
            </a:r>
          </a:p>
          <a:p>
            <a:pPr marL="0" lvl="0" indent="0" algn="l">
              <a:lnSpc>
                <a:spcPts val="3330"/>
              </a:lnSpc>
              <a:spcBef>
                <a:spcPct val="0"/>
              </a:spcBef>
            </a:pPr>
            <a:endParaRPr lang="en-US" sz="2775" b="1" u="none" strike="noStrike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687535" y="2444480"/>
            <a:ext cx="5204129" cy="2953517"/>
            <a:chOff x="0" y="0"/>
            <a:chExt cx="1413464" cy="802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3464" cy="802188"/>
            </a:xfrm>
            <a:custGeom>
              <a:avLst/>
              <a:gdLst/>
              <a:ahLst/>
              <a:cxnLst/>
              <a:rect l="l" t="t" r="r" b="b"/>
              <a:pathLst>
                <a:path w="1413464" h="802188">
                  <a:moveTo>
                    <a:pt x="60994" y="0"/>
                  </a:moveTo>
                  <a:lnTo>
                    <a:pt x="1352471" y="0"/>
                  </a:lnTo>
                  <a:cubicBezTo>
                    <a:pt x="1368647" y="0"/>
                    <a:pt x="1384161" y="6426"/>
                    <a:pt x="1395600" y="17865"/>
                  </a:cubicBezTo>
                  <a:cubicBezTo>
                    <a:pt x="1407038" y="29303"/>
                    <a:pt x="1413464" y="44817"/>
                    <a:pt x="1413464" y="60994"/>
                  </a:cubicBezTo>
                  <a:lnTo>
                    <a:pt x="1413464" y="741195"/>
                  </a:lnTo>
                  <a:cubicBezTo>
                    <a:pt x="1413464" y="774880"/>
                    <a:pt x="1386156" y="802188"/>
                    <a:pt x="1352471" y="802188"/>
                  </a:cubicBezTo>
                  <a:lnTo>
                    <a:pt x="60994" y="802188"/>
                  </a:lnTo>
                  <a:cubicBezTo>
                    <a:pt x="44817" y="802188"/>
                    <a:pt x="29303" y="795762"/>
                    <a:pt x="17865" y="784324"/>
                  </a:cubicBezTo>
                  <a:cubicBezTo>
                    <a:pt x="6426" y="772885"/>
                    <a:pt x="0" y="757371"/>
                    <a:pt x="0" y="741195"/>
                  </a:cubicBezTo>
                  <a:lnTo>
                    <a:pt x="0" y="60994"/>
                  </a:lnTo>
                  <a:cubicBezTo>
                    <a:pt x="0" y="27308"/>
                    <a:pt x="27308" y="0"/>
                    <a:pt x="6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13464" cy="84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416403" y="3773886"/>
            <a:ext cx="370762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8"/>
              </a:lnSpc>
              <a:spcBef>
                <a:spcPct val="0"/>
              </a:spcBef>
            </a:pPr>
            <a:r>
              <a:rPr lang="en-US" sz="266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LAND AN</a:t>
            </a:r>
            <a:r>
              <a:rPr lang="en-US" sz="2665" b="1" u="none" strike="noStrik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 SOILS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744949" y="5707351"/>
            <a:ext cx="5204129" cy="2953517"/>
            <a:chOff x="0" y="0"/>
            <a:chExt cx="1413464" cy="8021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3464" cy="802188"/>
            </a:xfrm>
            <a:custGeom>
              <a:avLst/>
              <a:gdLst/>
              <a:ahLst/>
              <a:cxnLst/>
              <a:rect l="l" t="t" r="r" b="b"/>
              <a:pathLst>
                <a:path w="1413464" h="802188">
                  <a:moveTo>
                    <a:pt x="60994" y="0"/>
                  </a:moveTo>
                  <a:lnTo>
                    <a:pt x="1352471" y="0"/>
                  </a:lnTo>
                  <a:cubicBezTo>
                    <a:pt x="1368647" y="0"/>
                    <a:pt x="1384161" y="6426"/>
                    <a:pt x="1395600" y="17865"/>
                  </a:cubicBezTo>
                  <a:cubicBezTo>
                    <a:pt x="1407038" y="29303"/>
                    <a:pt x="1413464" y="44817"/>
                    <a:pt x="1413464" y="60994"/>
                  </a:cubicBezTo>
                  <a:lnTo>
                    <a:pt x="1413464" y="741195"/>
                  </a:lnTo>
                  <a:cubicBezTo>
                    <a:pt x="1413464" y="774880"/>
                    <a:pt x="1386156" y="802188"/>
                    <a:pt x="1352471" y="802188"/>
                  </a:cubicBezTo>
                  <a:lnTo>
                    <a:pt x="60994" y="802188"/>
                  </a:lnTo>
                  <a:cubicBezTo>
                    <a:pt x="44817" y="802188"/>
                    <a:pt x="29303" y="795762"/>
                    <a:pt x="17865" y="784324"/>
                  </a:cubicBezTo>
                  <a:cubicBezTo>
                    <a:pt x="6426" y="772885"/>
                    <a:pt x="0" y="757371"/>
                    <a:pt x="0" y="741195"/>
                  </a:cubicBezTo>
                  <a:lnTo>
                    <a:pt x="0" y="60994"/>
                  </a:lnTo>
                  <a:cubicBezTo>
                    <a:pt x="0" y="27308"/>
                    <a:pt x="27308" y="0"/>
                    <a:pt x="6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13464" cy="84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41189" y="6774534"/>
            <a:ext cx="305805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8"/>
              </a:lnSpc>
              <a:spcBef>
                <a:spcPct val="0"/>
              </a:spcBef>
            </a:pPr>
            <a:r>
              <a:rPr lang="en-US" sz="266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</a:t>
            </a:r>
            <a:r>
              <a:rPr lang="en-US" sz="2665" b="1" u="none" strike="noStrik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RESTS AND ECOSYSTEMS</a:t>
            </a:r>
          </a:p>
        </p:txBody>
      </p:sp>
      <p:grpSp>
        <p:nvGrpSpPr>
          <p:cNvPr id="12" name="Group 12"/>
          <p:cNvGrpSpPr/>
          <p:nvPr/>
        </p:nvGrpSpPr>
        <p:grpSpPr>
          <a:xfrm rot="1825385">
            <a:off x="16807038" y="-917049"/>
            <a:ext cx="2107205" cy="4046007"/>
            <a:chOff x="0" y="0"/>
            <a:chExt cx="554984" cy="10656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4984" cy="1065615"/>
            </a:xfrm>
            <a:custGeom>
              <a:avLst/>
              <a:gdLst/>
              <a:ahLst/>
              <a:cxnLst/>
              <a:rect l="l" t="t" r="r" b="b"/>
              <a:pathLst>
                <a:path w="554984" h="1065615">
                  <a:moveTo>
                    <a:pt x="0" y="0"/>
                  </a:moveTo>
                  <a:lnTo>
                    <a:pt x="554984" y="0"/>
                  </a:lnTo>
                  <a:lnTo>
                    <a:pt x="554984" y="1065615"/>
                  </a:lnTo>
                  <a:lnTo>
                    <a:pt x="0" y="106561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53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54984" cy="1103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22683" y="2406204"/>
            <a:ext cx="5204129" cy="2953517"/>
            <a:chOff x="0" y="0"/>
            <a:chExt cx="1413464" cy="8021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3464" cy="802188"/>
            </a:xfrm>
            <a:custGeom>
              <a:avLst/>
              <a:gdLst/>
              <a:ahLst/>
              <a:cxnLst/>
              <a:rect l="l" t="t" r="r" b="b"/>
              <a:pathLst>
                <a:path w="1413464" h="802188">
                  <a:moveTo>
                    <a:pt x="60994" y="0"/>
                  </a:moveTo>
                  <a:lnTo>
                    <a:pt x="1352471" y="0"/>
                  </a:lnTo>
                  <a:cubicBezTo>
                    <a:pt x="1368647" y="0"/>
                    <a:pt x="1384161" y="6426"/>
                    <a:pt x="1395600" y="17865"/>
                  </a:cubicBezTo>
                  <a:cubicBezTo>
                    <a:pt x="1407038" y="29303"/>
                    <a:pt x="1413464" y="44817"/>
                    <a:pt x="1413464" y="60994"/>
                  </a:cubicBezTo>
                  <a:lnTo>
                    <a:pt x="1413464" y="741195"/>
                  </a:lnTo>
                  <a:cubicBezTo>
                    <a:pt x="1413464" y="774880"/>
                    <a:pt x="1386156" y="802188"/>
                    <a:pt x="1352471" y="802188"/>
                  </a:cubicBezTo>
                  <a:lnTo>
                    <a:pt x="60994" y="802188"/>
                  </a:lnTo>
                  <a:cubicBezTo>
                    <a:pt x="44817" y="802188"/>
                    <a:pt x="29303" y="795762"/>
                    <a:pt x="17865" y="784324"/>
                  </a:cubicBezTo>
                  <a:cubicBezTo>
                    <a:pt x="6426" y="772885"/>
                    <a:pt x="0" y="757371"/>
                    <a:pt x="0" y="741195"/>
                  </a:cubicBezTo>
                  <a:lnTo>
                    <a:pt x="0" y="60994"/>
                  </a:lnTo>
                  <a:cubicBezTo>
                    <a:pt x="0" y="27308"/>
                    <a:pt x="27308" y="0"/>
                    <a:pt x="6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413464" cy="84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222788" y="3511664"/>
            <a:ext cx="300392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8"/>
              </a:lnSpc>
              <a:spcBef>
                <a:spcPct val="0"/>
              </a:spcBef>
            </a:pPr>
            <a:r>
              <a:rPr lang="en-US" sz="266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WA</a:t>
            </a:r>
            <a:r>
              <a:rPr lang="en-US" sz="2665" b="1" u="none" strike="noStrik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TER RESOURCES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80097" y="5669075"/>
            <a:ext cx="5204129" cy="2953517"/>
            <a:chOff x="0" y="0"/>
            <a:chExt cx="1413464" cy="8021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3464" cy="802188"/>
            </a:xfrm>
            <a:custGeom>
              <a:avLst/>
              <a:gdLst/>
              <a:ahLst/>
              <a:cxnLst/>
              <a:rect l="l" t="t" r="r" b="b"/>
              <a:pathLst>
                <a:path w="1413464" h="802188">
                  <a:moveTo>
                    <a:pt x="60994" y="0"/>
                  </a:moveTo>
                  <a:lnTo>
                    <a:pt x="1352471" y="0"/>
                  </a:lnTo>
                  <a:cubicBezTo>
                    <a:pt x="1368647" y="0"/>
                    <a:pt x="1384161" y="6426"/>
                    <a:pt x="1395600" y="17865"/>
                  </a:cubicBezTo>
                  <a:cubicBezTo>
                    <a:pt x="1407038" y="29303"/>
                    <a:pt x="1413464" y="44817"/>
                    <a:pt x="1413464" y="60994"/>
                  </a:cubicBezTo>
                  <a:lnTo>
                    <a:pt x="1413464" y="741195"/>
                  </a:lnTo>
                  <a:cubicBezTo>
                    <a:pt x="1413464" y="774880"/>
                    <a:pt x="1386156" y="802188"/>
                    <a:pt x="1352471" y="802188"/>
                  </a:cubicBezTo>
                  <a:lnTo>
                    <a:pt x="60994" y="802188"/>
                  </a:lnTo>
                  <a:cubicBezTo>
                    <a:pt x="44817" y="802188"/>
                    <a:pt x="29303" y="795762"/>
                    <a:pt x="17865" y="784324"/>
                  </a:cubicBezTo>
                  <a:cubicBezTo>
                    <a:pt x="6426" y="772885"/>
                    <a:pt x="0" y="757371"/>
                    <a:pt x="0" y="741195"/>
                  </a:cubicBezTo>
                  <a:lnTo>
                    <a:pt x="0" y="60994"/>
                  </a:lnTo>
                  <a:cubicBezTo>
                    <a:pt x="0" y="27308"/>
                    <a:pt x="27308" y="0"/>
                    <a:pt x="60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13464" cy="840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79198" y="6774534"/>
            <a:ext cx="349109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8"/>
              </a:lnSpc>
              <a:spcBef>
                <a:spcPct val="0"/>
              </a:spcBef>
            </a:pPr>
            <a:r>
              <a:rPr lang="en-US" sz="2665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</a:t>
            </a:r>
            <a:r>
              <a:rPr lang="en-US" sz="2665" b="1" u="none" strike="noStrik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INERAL RESOURCES</a:t>
            </a:r>
          </a:p>
        </p:txBody>
      </p:sp>
      <p:grpSp>
        <p:nvGrpSpPr>
          <p:cNvPr id="23" name="Group 23"/>
          <p:cNvGrpSpPr/>
          <p:nvPr/>
        </p:nvGrpSpPr>
        <p:grpSpPr>
          <a:xfrm rot="1825385">
            <a:off x="17762054" y="317711"/>
            <a:ext cx="2107205" cy="1644730"/>
            <a:chOff x="0" y="0"/>
            <a:chExt cx="554984" cy="4331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54984" cy="433180"/>
            </a:xfrm>
            <a:custGeom>
              <a:avLst/>
              <a:gdLst/>
              <a:ahLst/>
              <a:cxnLst/>
              <a:rect l="l" t="t" r="r" b="b"/>
              <a:pathLst>
                <a:path w="554984" h="433180">
                  <a:moveTo>
                    <a:pt x="0" y="0"/>
                  </a:moveTo>
                  <a:lnTo>
                    <a:pt x="554984" y="0"/>
                  </a:lnTo>
                  <a:lnTo>
                    <a:pt x="554984" y="433180"/>
                  </a:lnTo>
                  <a:lnTo>
                    <a:pt x="0" y="4331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54984" cy="47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485189" y="9854457"/>
            <a:ext cx="19510806" cy="865085"/>
            <a:chOff x="0" y="0"/>
            <a:chExt cx="4987647" cy="22114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87647" cy="221146"/>
            </a:xfrm>
            <a:custGeom>
              <a:avLst/>
              <a:gdLst/>
              <a:ahLst/>
              <a:cxnLst/>
              <a:rect l="l" t="t" r="r" b="b"/>
              <a:pathLst>
                <a:path w="4987647" h="221146">
                  <a:moveTo>
                    <a:pt x="39680" y="0"/>
                  </a:moveTo>
                  <a:lnTo>
                    <a:pt x="4947967" y="0"/>
                  </a:lnTo>
                  <a:cubicBezTo>
                    <a:pt x="4958491" y="0"/>
                    <a:pt x="4968584" y="4181"/>
                    <a:pt x="4976025" y="11622"/>
                  </a:cubicBezTo>
                  <a:cubicBezTo>
                    <a:pt x="4983466" y="19064"/>
                    <a:pt x="4987647" y="29156"/>
                    <a:pt x="4987647" y="39680"/>
                  </a:cubicBezTo>
                  <a:lnTo>
                    <a:pt x="4987647" y="181466"/>
                  </a:lnTo>
                  <a:cubicBezTo>
                    <a:pt x="4987647" y="203381"/>
                    <a:pt x="4969882" y="221146"/>
                    <a:pt x="4947967" y="221146"/>
                  </a:cubicBezTo>
                  <a:lnTo>
                    <a:pt x="39680" y="221146"/>
                  </a:lnTo>
                  <a:cubicBezTo>
                    <a:pt x="17765" y="221146"/>
                    <a:pt x="0" y="203381"/>
                    <a:pt x="0" y="181466"/>
                  </a:cubicBezTo>
                  <a:lnTo>
                    <a:pt x="0" y="39680"/>
                  </a:lnTo>
                  <a:cubicBezTo>
                    <a:pt x="0" y="17765"/>
                    <a:pt x="17765" y="0"/>
                    <a:pt x="396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987647" cy="259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56085" y="-408643"/>
            <a:ext cx="1131533" cy="113153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3983" tIns="13983" rIns="13983" bIns="139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942714" y="818115"/>
            <a:ext cx="536092" cy="53609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3983" tIns="13983" rIns="13983" bIns="139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999402" y="658115"/>
            <a:ext cx="1699908" cy="16999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8AFF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3983" tIns="13983" rIns="13983" bIns="139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5840762" y="-398504"/>
            <a:ext cx="1755139" cy="1755139"/>
          </a:xfrm>
          <a:custGeom>
            <a:avLst/>
            <a:gdLst/>
            <a:ahLst/>
            <a:cxnLst/>
            <a:rect l="l" t="t" r="r" b="b"/>
            <a:pathLst>
              <a:path w="1755139" h="1755139">
                <a:moveTo>
                  <a:pt x="0" y="0"/>
                </a:moveTo>
                <a:lnTo>
                  <a:pt x="1755139" y="0"/>
                </a:lnTo>
                <a:lnTo>
                  <a:pt x="1755139" y="1755140"/>
                </a:lnTo>
                <a:lnTo>
                  <a:pt x="0" y="175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9" name="Group 39"/>
          <p:cNvGrpSpPr/>
          <p:nvPr/>
        </p:nvGrpSpPr>
        <p:grpSpPr>
          <a:xfrm>
            <a:off x="1402028" y="264005"/>
            <a:ext cx="4809539" cy="1032070"/>
            <a:chOff x="0" y="0"/>
            <a:chExt cx="6412719" cy="1376093"/>
          </a:xfrm>
        </p:grpSpPr>
        <p:sp>
          <p:nvSpPr>
            <p:cNvPr id="40" name="Freeform 40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25385">
            <a:off x="13777988" y="1250456"/>
            <a:ext cx="3148269" cy="5980488"/>
            <a:chOff x="0" y="0"/>
            <a:chExt cx="829174" cy="1575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9174" cy="1575108"/>
            </a:xfrm>
            <a:custGeom>
              <a:avLst/>
              <a:gdLst/>
              <a:ahLst/>
              <a:cxnLst/>
              <a:rect l="l" t="t" r="r" b="b"/>
              <a:pathLst>
                <a:path w="829174" h="1575108">
                  <a:moveTo>
                    <a:pt x="0" y="0"/>
                  </a:moveTo>
                  <a:lnTo>
                    <a:pt x="829174" y="0"/>
                  </a:lnTo>
                  <a:lnTo>
                    <a:pt x="829174" y="1575108"/>
                  </a:lnTo>
                  <a:lnTo>
                    <a:pt x="0" y="1575108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29174" cy="1613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25385">
            <a:off x="12549081" y="-39016"/>
            <a:ext cx="2405390" cy="6820252"/>
            <a:chOff x="0" y="0"/>
            <a:chExt cx="633518" cy="1796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3518" cy="1796280"/>
            </a:xfrm>
            <a:custGeom>
              <a:avLst/>
              <a:gdLst/>
              <a:ahLst/>
              <a:cxnLst/>
              <a:rect l="l" t="t" r="r" b="b"/>
              <a:pathLst>
                <a:path w="633518" h="1796280">
                  <a:moveTo>
                    <a:pt x="0" y="0"/>
                  </a:moveTo>
                  <a:lnTo>
                    <a:pt x="633518" y="0"/>
                  </a:lnTo>
                  <a:lnTo>
                    <a:pt x="633518" y="1796280"/>
                  </a:lnTo>
                  <a:lnTo>
                    <a:pt x="0" y="1796280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33518" cy="1834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25385">
            <a:off x="11969110" y="4553664"/>
            <a:ext cx="3520661" cy="7432286"/>
            <a:chOff x="0" y="0"/>
            <a:chExt cx="927252" cy="19574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7252" cy="1957475"/>
            </a:xfrm>
            <a:custGeom>
              <a:avLst/>
              <a:gdLst/>
              <a:ahLst/>
              <a:cxnLst/>
              <a:rect l="l" t="t" r="r" b="b"/>
              <a:pathLst>
                <a:path w="927252" h="1957475">
                  <a:moveTo>
                    <a:pt x="0" y="0"/>
                  </a:moveTo>
                  <a:lnTo>
                    <a:pt x="927252" y="0"/>
                  </a:lnTo>
                  <a:lnTo>
                    <a:pt x="927252" y="1957475"/>
                  </a:lnTo>
                  <a:lnTo>
                    <a:pt x="0" y="1957475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7252" cy="1995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25385">
            <a:off x="13172927" y="8660180"/>
            <a:ext cx="1632947" cy="1945109"/>
            <a:chOff x="0" y="0"/>
            <a:chExt cx="430077" cy="5122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0077" cy="512292"/>
            </a:xfrm>
            <a:custGeom>
              <a:avLst/>
              <a:gdLst/>
              <a:ahLst/>
              <a:cxnLst/>
              <a:rect l="l" t="t" r="r" b="b"/>
              <a:pathLst>
                <a:path w="430077" h="512292">
                  <a:moveTo>
                    <a:pt x="0" y="0"/>
                  </a:moveTo>
                  <a:lnTo>
                    <a:pt x="430077" y="0"/>
                  </a:lnTo>
                  <a:lnTo>
                    <a:pt x="430077" y="512292"/>
                  </a:lnTo>
                  <a:lnTo>
                    <a:pt x="0" y="512292"/>
                  </a:lnTo>
                  <a:close/>
                </a:path>
              </a:pathLst>
            </a:custGeom>
            <a:gradFill rotWithShape="1">
              <a:gsLst>
                <a:gs pos="0">
                  <a:srgbClr val="003EA4">
                    <a:alpha val="100000"/>
                  </a:srgbClr>
                </a:gs>
                <a:gs pos="100000">
                  <a:srgbClr val="0269E6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0077" cy="550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48518" y="0"/>
            <a:ext cx="3839482" cy="10287000"/>
            <a:chOff x="0" y="0"/>
            <a:chExt cx="1011221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1222" cy="2709333"/>
            </a:xfrm>
            <a:custGeom>
              <a:avLst/>
              <a:gdLst/>
              <a:ahLst/>
              <a:cxnLst/>
              <a:rect l="l" t="t" r="r" b="b"/>
              <a:pathLst>
                <a:path w="1011222" h="2709333">
                  <a:moveTo>
                    <a:pt x="0" y="0"/>
                  </a:moveTo>
                  <a:lnTo>
                    <a:pt x="1011222" y="0"/>
                  </a:lnTo>
                  <a:lnTo>
                    <a:pt x="10112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EA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112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4014115" y="-3947227"/>
            <a:ext cx="4557617" cy="4551920"/>
          </a:xfrm>
          <a:custGeom>
            <a:avLst/>
            <a:gdLst/>
            <a:ahLst/>
            <a:cxnLst/>
            <a:rect l="l" t="t" r="r" b="b"/>
            <a:pathLst>
              <a:path w="4557617" h="4551920">
                <a:moveTo>
                  <a:pt x="0" y="0"/>
                </a:moveTo>
                <a:lnTo>
                  <a:pt x="4557617" y="0"/>
                </a:lnTo>
                <a:lnTo>
                  <a:pt x="4557617" y="4551920"/>
                </a:lnTo>
                <a:lnTo>
                  <a:pt x="0" y="455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-3780078" y="-3753857"/>
            <a:ext cx="3972429" cy="39724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69E6">
                    <a:alpha val="100000"/>
                  </a:srgbClr>
                </a:gs>
                <a:gs pos="100000">
                  <a:srgbClr val="00349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271" tIns="29271" rIns="29271" bIns="2927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60776" y="663220"/>
            <a:ext cx="4757075" cy="4751129"/>
            <a:chOff x="0" y="0"/>
            <a:chExt cx="6342767" cy="633483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42767" cy="6334839"/>
            </a:xfrm>
            <a:custGeom>
              <a:avLst/>
              <a:gdLst/>
              <a:ahLst/>
              <a:cxnLst/>
              <a:rect l="l" t="t" r="r" b="b"/>
              <a:pathLst>
                <a:path w="6342767" h="6334839">
                  <a:moveTo>
                    <a:pt x="0" y="0"/>
                  </a:moveTo>
                  <a:lnTo>
                    <a:pt x="6342767" y="0"/>
                  </a:lnTo>
                  <a:lnTo>
                    <a:pt x="6342767" y="6334839"/>
                  </a:lnTo>
                  <a:lnTo>
                    <a:pt x="0" y="633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325705" y="269110"/>
              <a:ext cx="5528371" cy="552837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9271" tIns="29271" rIns="29271" bIns="29271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645775" y="589180"/>
              <a:ext cx="4888231" cy="4888231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8585" r="-28585"/>
                </a:stretch>
              </a:blipFill>
              <a:ln w="190500" cap="sq">
                <a:gradFill>
                  <a:gsLst>
                    <a:gs pos="0">
                      <a:srgbClr val="2A8AFF">
                        <a:alpha val="100000"/>
                      </a:srgbClr>
                    </a:gs>
                    <a:gs pos="100000">
                      <a:srgbClr val="003494">
                        <a:alpha val="10000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12260776" y="5175883"/>
            <a:ext cx="4757075" cy="4751129"/>
            <a:chOff x="0" y="0"/>
            <a:chExt cx="6342767" cy="633483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42767" cy="6334839"/>
            </a:xfrm>
            <a:custGeom>
              <a:avLst/>
              <a:gdLst/>
              <a:ahLst/>
              <a:cxnLst/>
              <a:rect l="l" t="t" r="r" b="b"/>
              <a:pathLst>
                <a:path w="6342767" h="6334839">
                  <a:moveTo>
                    <a:pt x="0" y="0"/>
                  </a:moveTo>
                  <a:lnTo>
                    <a:pt x="6342767" y="0"/>
                  </a:lnTo>
                  <a:lnTo>
                    <a:pt x="6342767" y="6334839"/>
                  </a:lnTo>
                  <a:lnTo>
                    <a:pt x="0" y="6334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325705" y="269110"/>
              <a:ext cx="5528371" cy="552837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9271" tIns="29271" rIns="29271" bIns="29271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45775" y="589180"/>
              <a:ext cx="4888231" cy="4888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  <a:ln w="190500" cap="sq">
                <a:gradFill>
                  <a:gsLst>
                    <a:gs pos="0">
                      <a:srgbClr val="2A8AFF">
                        <a:alpha val="100000"/>
                      </a:srgbClr>
                    </a:gs>
                    <a:gs pos="100000">
                      <a:srgbClr val="003494">
                        <a:alpha val="10000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0931658" y="1144881"/>
            <a:ext cx="1200387" cy="1198887"/>
            <a:chOff x="0" y="0"/>
            <a:chExt cx="1600516" cy="159851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00516" cy="1598515"/>
            </a:xfrm>
            <a:custGeom>
              <a:avLst/>
              <a:gdLst/>
              <a:ahLst/>
              <a:cxnLst/>
              <a:rect l="l" t="t" r="r" b="b"/>
              <a:pathLst>
                <a:path w="1600516" h="1598515">
                  <a:moveTo>
                    <a:pt x="0" y="0"/>
                  </a:moveTo>
                  <a:lnTo>
                    <a:pt x="1600516" y="0"/>
                  </a:lnTo>
                  <a:lnTo>
                    <a:pt x="1600516" y="1598515"/>
                  </a:lnTo>
                  <a:lnTo>
                    <a:pt x="0" y="1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82188" y="67906"/>
              <a:ext cx="1395013" cy="139501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0" name="Group 40"/>
          <p:cNvGrpSpPr/>
          <p:nvPr/>
        </p:nvGrpSpPr>
        <p:grpSpPr>
          <a:xfrm>
            <a:off x="2396840" y="9471366"/>
            <a:ext cx="406801" cy="406293"/>
            <a:chOff x="0" y="0"/>
            <a:chExt cx="542402" cy="54172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2402" cy="541724"/>
            </a:xfrm>
            <a:custGeom>
              <a:avLst/>
              <a:gdLst/>
              <a:ahLst/>
              <a:cxnLst/>
              <a:rect l="l" t="t" r="r" b="b"/>
              <a:pathLst>
                <a:path w="542402" h="541724">
                  <a:moveTo>
                    <a:pt x="0" y="0"/>
                  </a:moveTo>
                  <a:lnTo>
                    <a:pt x="542402" y="0"/>
                  </a:lnTo>
                  <a:lnTo>
                    <a:pt x="542402" y="541724"/>
                  </a:lnTo>
                  <a:lnTo>
                    <a:pt x="0" y="54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27853" y="23013"/>
              <a:ext cx="472759" cy="472759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0591857" y="9082313"/>
            <a:ext cx="845913" cy="844856"/>
            <a:chOff x="0" y="0"/>
            <a:chExt cx="1127884" cy="11264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27884" cy="1126475"/>
            </a:xfrm>
            <a:custGeom>
              <a:avLst/>
              <a:gdLst/>
              <a:ahLst/>
              <a:cxnLst/>
              <a:rect l="l" t="t" r="r" b="b"/>
              <a:pathLst>
                <a:path w="1127884" h="1126475">
                  <a:moveTo>
                    <a:pt x="0" y="0"/>
                  </a:moveTo>
                  <a:lnTo>
                    <a:pt x="1127884" y="0"/>
                  </a:lnTo>
                  <a:lnTo>
                    <a:pt x="1127884" y="1126475"/>
                  </a:lnTo>
                  <a:lnTo>
                    <a:pt x="0" y="1126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57918" y="47854"/>
              <a:ext cx="983067" cy="98306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271104" y="-1819987"/>
            <a:ext cx="3126838" cy="3122930"/>
            <a:chOff x="0" y="0"/>
            <a:chExt cx="4169118" cy="416390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169118" cy="4163906"/>
            </a:xfrm>
            <a:custGeom>
              <a:avLst/>
              <a:gdLst/>
              <a:ahLst/>
              <a:cxnLst/>
              <a:rect l="l" t="t" r="r" b="b"/>
              <a:pathLst>
                <a:path w="4169118" h="4163906">
                  <a:moveTo>
                    <a:pt x="0" y="0"/>
                  </a:moveTo>
                  <a:lnTo>
                    <a:pt x="4169118" y="0"/>
                  </a:lnTo>
                  <a:lnTo>
                    <a:pt x="4169118" y="4163906"/>
                  </a:lnTo>
                  <a:lnTo>
                    <a:pt x="0" y="416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214087" y="176886"/>
              <a:ext cx="3633813" cy="363381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>
            <a:off x="-1114879" y="8590996"/>
            <a:ext cx="3126838" cy="3122930"/>
            <a:chOff x="0" y="0"/>
            <a:chExt cx="4169118" cy="4163906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169118" cy="4163906"/>
            </a:xfrm>
            <a:custGeom>
              <a:avLst/>
              <a:gdLst/>
              <a:ahLst/>
              <a:cxnLst/>
              <a:rect l="l" t="t" r="r" b="b"/>
              <a:pathLst>
                <a:path w="4169118" h="4163906">
                  <a:moveTo>
                    <a:pt x="0" y="0"/>
                  </a:moveTo>
                  <a:lnTo>
                    <a:pt x="4169118" y="0"/>
                  </a:lnTo>
                  <a:lnTo>
                    <a:pt x="4169118" y="4163906"/>
                  </a:lnTo>
                  <a:lnTo>
                    <a:pt x="0" y="4163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214087" y="176886"/>
              <a:ext cx="3633813" cy="3633813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A8AFF">
                      <a:alpha val="100000"/>
                    </a:srgbClr>
                  </a:gs>
                  <a:gs pos="100000">
                    <a:srgbClr val="00349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60" name="Freeform 60"/>
          <p:cNvSpPr/>
          <p:nvPr/>
        </p:nvSpPr>
        <p:spPr>
          <a:xfrm>
            <a:off x="16898482" y="4269261"/>
            <a:ext cx="2444957" cy="2444957"/>
          </a:xfrm>
          <a:custGeom>
            <a:avLst/>
            <a:gdLst/>
            <a:ahLst/>
            <a:cxnLst/>
            <a:rect l="l" t="t" r="r" b="b"/>
            <a:pathLst>
              <a:path w="2444957" h="2444957">
                <a:moveTo>
                  <a:pt x="0" y="0"/>
                </a:moveTo>
                <a:lnTo>
                  <a:pt x="2444957" y="0"/>
                </a:lnTo>
                <a:lnTo>
                  <a:pt x="2444957" y="2444956"/>
                </a:lnTo>
                <a:lnTo>
                  <a:pt x="0" y="24449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1" name="Group 61"/>
          <p:cNvGrpSpPr/>
          <p:nvPr/>
        </p:nvGrpSpPr>
        <p:grpSpPr>
          <a:xfrm>
            <a:off x="1373453" y="289844"/>
            <a:ext cx="4809539" cy="1032070"/>
            <a:chOff x="0" y="0"/>
            <a:chExt cx="6412719" cy="1376093"/>
          </a:xfrm>
        </p:grpSpPr>
        <p:sp>
          <p:nvSpPr>
            <p:cNvPr id="62" name="Freeform 62"/>
            <p:cNvSpPr/>
            <p:nvPr/>
          </p:nvSpPr>
          <p:spPr>
            <a:xfrm>
              <a:off x="0" y="55034"/>
              <a:ext cx="3152002" cy="1321059"/>
            </a:xfrm>
            <a:custGeom>
              <a:avLst/>
              <a:gdLst/>
              <a:ahLst/>
              <a:cxnLst/>
              <a:rect l="l" t="t" r="r" b="b"/>
              <a:pathLst>
                <a:path w="3152002" h="1321059">
                  <a:moveTo>
                    <a:pt x="0" y="0"/>
                  </a:moveTo>
                  <a:lnTo>
                    <a:pt x="3152002" y="0"/>
                  </a:lnTo>
                  <a:lnTo>
                    <a:pt x="3152002" y="1321059"/>
                  </a:lnTo>
                  <a:lnTo>
                    <a:pt x="0" y="132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4442088" y="0"/>
              <a:ext cx="1970631" cy="1313754"/>
            </a:xfrm>
            <a:custGeom>
              <a:avLst/>
              <a:gdLst/>
              <a:ahLst/>
              <a:cxnLst/>
              <a:rect l="l" t="t" r="r" b="b"/>
              <a:pathLst>
                <a:path w="1970631" h="1313754">
                  <a:moveTo>
                    <a:pt x="0" y="0"/>
                  </a:moveTo>
                  <a:lnTo>
                    <a:pt x="1970631" y="0"/>
                  </a:lnTo>
                  <a:lnTo>
                    <a:pt x="1970631" y="1313754"/>
                  </a:lnTo>
                  <a:lnTo>
                    <a:pt x="0" y="131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478552" y="2229318"/>
            <a:ext cx="8355971" cy="251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5982" b="1">
                <a:solidFill>
                  <a:srgbClr val="003EA4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NATURAL CAPITAL AND KEY SECTORS</a:t>
            </a:r>
          </a:p>
          <a:p>
            <a:pPr algn="l">
              <a:lnSpc>
                <a:spcPts val="6580"/>
              </a:lnSpc>
            </a:pPr>
            <a:endParaRPr lang="en-US" sz="5982" b="1">
              <a:solidFill>
                <a:srgbClr val="003EA4"/>
              </a:solidFill>
              <a:latin typeface="Public Sans Heavy"/>
              <a:ea typeface="Public Sans Heavy"/>
              <a:cs typeface="Public Sans Heavy"/>
              <a:sym typeface="Public Sans Heavy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478552" y="4154893"/>
            <a:ext cx="8126862" cy="39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16"/>
              </a:lnSpc>
              <a:spcBef>
                <a:spcPct val="0"/>
              </a:spcBef>
            </a:pPr>
            <a:r>
              <a:rPr lang="en-US" sz="3763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</a:t>
            </a:r>
            <a:r>
              <a:rPr lang="en-US" sz="3763" b="1" u="none" strike="noStrike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ectoral Dependence on Nature</a:t>
            </a:r>
          </a:p>
          <a:p>
            <a:pPr marL="0" lvl="0" indent="0" algn="just">
              <a:lnSpc>
                <a:spcPts val="4516"/>
              </a:lnSpc>
              <a:spcBef>
                <a:spcPct val="0"/>
              </a:spcBef>
            </a:pPr>
            <a:endParaRPr lang="en-US" sz="3763" b="1" u="none" strike="noStrike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571500" lvl="0" indent="-571500" algn="just">
              <a:lnSpc>
                <a:spcPts val="45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63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Agriculture and food security</a:t>
            </a:r>
          </a:p>
          <a:p>
            <a:pPr marL="571500" lvl="0" indent="-571500" algn="just">
              <a:lnSpc>
                <a:spcPts val="45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63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Hydropower and water supply</a:t>
            </a:r>
          </a:p>
          <a:p>
            <a:pPr marL="571500" lvl="0" indent="-571500" algn="just">
              <a:lnSpc>
                <a:spcPts val="45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63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Tourism and biodiversity</a:t>
            </a:r>
          </a:p>
          <a:p>
            <a:pPr marL="571500" lvl="0" indent="-571500" algn="just">
              <a:lnSpc>
                <a:spcPts val="451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763" u="none" strike="noStrik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Urban development and land use</a:t>
            </a:r>
          </a:p>
          <a:p>
            <a:pPr marL="0" lvl="0" indent="0" algn="just">
              <a:lnSpc>
                <a:spcPts val="4076"/>
              </a:lnSpc>
              <a:spcBef>
                <a:spcPct val="0"/>
              </a:spcBef>
            </a:pPr>
            <a:endParaRPr lang="en-US" sz="3763" u="none" strike="noStrik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792</Words>
  <Application>Microsoft Office PowerPoint</Application>
  <PresentationFormat>Custom</PresentationFormat>
  <Paragraphs>189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Public Sans Heavy</vt:lpstr>
      <vt:lpstr>Arial</vt:lpstr>
      <vt:lpstr>Public Sans Bold</vt:lpstr>
      <vt:lpstr>Canva Sans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Project Proposal Presentation</dc:title>
  <cp:lastModifiedBy>Shakeel Hayat</cp:lastModifiedBy>
  <cp:revision>4</cp:revision>
  <dcterms:created xsi:type="dcterms:W3CDTF">2006-08-16T00:00:00Z</dcterms:created>
  <dcterms:modified xsi:type="dcterms:W3CDTF">2026-01-19T14:13:28Z</dcterms:modified>
  <dc:identifier>DAG-a3Q7y40</dc:identifier>
</cp:coreProperties>
</file>